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14"/>
  </p:notesMasterIdLst>
  <p:sldIdLst>
    <p:sldId id="256" r:id="rId2"/>
    <p:sldId id="257" r:id="rId3"/>
    <p:sldId id="263" r:id="rId4"/>
    <p:sldId id="278" r:id="rId5"/>
    <p:sldId id="265" r:id="rId6"/>
    <p:sldId id="267" r:id="rId7"/>
    <p:sldId id="268" r:id="rId8"/>
    <p:sldId id="269" r:id="rId9"/>
    <p:sldId id="272" r:id="rId10"/>
    <p:sldId id="274" r:id="rId11"/>
    <p:sldId id="271" r:id="rId12"/>
    <p:sldId id="25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593"/>
    <p:restoredTop sz="95595"/>
  </p:normalViewPr>
  <p:slideViewPr>
    <p:cSldViewPr snapToGrid="0" snapToObjects="1">
      <p:cViewPr varScale="1">
        <p:scale>
          <a:sx n="132" d="100"/>
          <a:sy n="132" d="100"/>
        </p:scale>
        <p:origin x="144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70888-D0C3-D043-81BA-71AB3DF428C9}" type="datetimeFigureOut">
              <a:rPr lang="fi-FI" smtClean="0"/>
              <a:t>29.6.2020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0CD92-B30E-7246-9988-9C848430E5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0574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>
              <a:latin typeface="Arial" panose="020B0604020202020204" pitchFamily="34" charset="0"/>
              <a:ea typeface="맑은 고딕" panose="020B0503020000020004" pitchFamily="50" charset="-127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ko-KR" altLang="en-US">
              <a:latin typeface="Arial" panose="020B0604020202020204" pitchFamily="34" charset="0"/>
              <a:ea typeface="맑은 고딕" panose="020B0503020000020004" pitchFamily="50" charset="-127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157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>
              <a:latin typeface="Arial" panose="020B0604020202020204" pitchFamily="34" charset="0"/>
              <a:ea typeface="맑은 고딕" panose="020B0503020000020004" pitchFamily="50" charset="-127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ko-KR" altLang="en-US">
              <a:latin typeface="Arial" panose="020B0604020202020204" pitchFamily="34" charset="0"/>
              <a:ea typeface="맑은 고딕" panose="020B0503020000020004" pitchFamily="50" charset="-127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347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>
              <a:latin typeface="Arial" panose="020B0604020202020204" pitchFamily="34" charset="0"/>
              <a:ea typeface="맑은 고딕" panose="020B0503020000020004" pitchFamily="50" charset="-127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ko-KR" altLang="en-US">
              <a:latin typeface="Arial" panose="020B0604020202020204" pitchFamily="34" charset="0"/>
              <a:ea typeface="맑은 고딕" panose="020B0503020000020004" pitchFamily="50" charset="-127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120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>
              <a:latin typeface="Arial" panose="020B0604020202020204" pitchFamily="34" charset="0"/>
              <a:ea typeface="맑은 고딕" panose="020B0503020000020004" pitchFamily="50" charset="-127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ko-KR" altLang="en-US">
              <a:latin typeface="Arial" panose="020B0604020202020204" pitchFamily="34" charset="0"/>
              <a:ea typeface="맑은 고딕" panose="020B0503020000020004" pitchFamily="50" charset="-127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088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>
              <a:latin typeface="Arial" panose="020B0604020202020204" pitchFamily="34" charset="0"/>
              <a:ea typeface="맑은 고딕" panose="020B0503020000020004" pitchFamily="50" charset="-127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ko-KR" altLang="en-US">
              <a:latin typeface="Arial" panose="020B0604020202020204" pitchFamily="34" charset="0"/>
              <a:ea typeface="맑은 고딕" panose="020B0503020000020004" pitchFamily="50" charset="-127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452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>
              <a:latin typeface="Arial" panose="020B0604020202020204" pitchFamily="34" charset="0"/>
              <a:ea typeface="맑은 고딕" panose="020B0503020000020004" pitchFamily="50" charset="-127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ko-KR" altLang="en-US">
              <a:latin typeface="Arial" panose="020B0604020202020204" pitchFamily="34" charset="0"/>
              <a:ea typeface="맑은 고딕" panose="020B0503020000020004" pitchFamily="50" charset="-127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652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Arial" panose="020B0604020202020204" pitchFamily="34" charset="0"/>
              <a:ea typeface="맑은 고딕" panose="020B0503020000020004" pitchFamily="50" charset="-127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862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>
              <a:latin typeface="Arial" panose="020B0604020202020204" pitchFamily="34" charset="0"/>
              <a:ea typeface="맑은 고딕" panose="020B0503020000020004" pitchFamily="50" charset="-127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ko-KR" altLang="en-US">
              <a:latin typeface="Arial" panose="020B0604020202020204" pitchFamily="34" charset="0"/>
              <a:ea typeface="맑은 고딕" panose="020B0503020000020004" pitchFamily="50" charset="-127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232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>
              <a:latin typeface="Arial" panose="020B0604020202020204" pitchFamily="34" charset="0"/>
              <a:ea typeface="맑은 고딕" panose="020B0503020000020004" pitchFamily="50" charset="-127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endParaRPr lang="ko-KR" altLang="en-US">
              <a:latin typeface="Arial" panose="020B0604020202020204" pitchFamily="34" charset="0"/>
              <a:ea typeface="맑은 고딕" panose="020B0503020000020004" pitchFamily="50" charset="-127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374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마스터 2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290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6/29/2020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6/29/2020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6/29/2020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6/29/2020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6/29/2020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6/29/2020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jpe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E025E1-D772-3345-9420-04EBB5EB1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876300"/>
            <a:ext cx="7315200" cy="1705099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3266128B-EA63-244D-BC10-620961BA61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v-SE" sz="3000"/>
              <a:t>Antiviral (virusdödande) film</a:t>
            </a:r>
          </a:p>
        </p:txBody>
      </p:sp>
      <p:pic>
        <p:nvPicPr>
          <p:cNvPr id="6" name="Kuva 5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3538C3B7-693F-A243-8770-34F72D719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060" y="1876301"/>
            <a:ext cx="7354987" cy="170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81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슬라이드 19 형태 5"/>
          <p:cNvSpPr txBox="1"/>
          <p:nvPr/>
        </p:nvSpPr>
        <p:spPr>
          <a:xfrm>
            <a:off x="267610" y="-97342"/>
            <a:ext cx="6491991" cy="909994"/>
          </a:xfrm>
          <a:prstGeom prst="rect">
            <a:avLst/>
          </a:prstGeom>
        </p:spPr>
        <p:txBody>
          <a:bodyPr>
            <a:noAutofit/>
          </a:bodyPr>
          <a:lstStyle>
            <a:lvl1pPr algn="dist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200000"/>
              </a:lnSpc>
              <a:spcBef>
                <a:spcPts val="600"/>
              </a:spcBef>
            </a:pPr>
            <a:r>
              <a:rPr lang="sv-SE">
                <a:solidFill>
                  <a:schemeClr val="tx1">
                    <a:lumMod val="75000"/>
                    <a:lumOff val="25000"/>
                  </a:schemeClr>
                </a:solidFill>
              </a:rPr>
              <a:t>Tillämpningar</a:t>
            </a:r>
          </a:p>
        </p:txBody>
      </p:sp>
      <p:cxnSp>
        <p:nvCxnSpPr>
          <p:cNvPr id="30" name="슬라이드 19 형태 6"/>
          <p:cNvCxnSpPr/>
          <p:nvPr/>
        </p:nvCxnSpPr>
        <p:spPr>
          <a:xfrm>
            <a:off x="0" y="6488935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슬라이드 19 형태 7 그룹 1"/>
          <p:cNvSpPr txBox="1"/>
          <p:nvPr/>
        </p:nvSpPr>
        <p:spPr>
          <a:xfrm>
            <a:off x="9538827" y="6569636"/>
            <a:ext cx="10310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sv-SE" sz="1050" b="1">
                <a:solidFill>
                  <a:srgbClr val="32A5DD"/>
                </a:solidFill>
                <a:latin typeface="微软雅黑"/>
                <a:ea typeface="微软雅黑"/>
              </a:rPr>
              <a:t>INNOHOIVA</a:t>
            </a:r>
          </a:p>
        </p:txBody>
      </p:sp>
      <p:sp>
        <p:nvSpPr>
          <p:cNvPr id="43" name="슬라이드 19 형태 8"/>
          <p:cNvSpPr txBox="1"/>
          <p:nvPr/>
        </p:nvSpPr>
        <p:spPr>
          <a:xfrm>
            <a:off x="11028220" y="6518881"/>
            <a:ext cx="483292" cy="29470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737373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sp>
        <p:nvSpPr>
          <p:cNvPr id="44" name="슬라이드 19 형태 9"/>
          <p:cNvSpPr/>
          <p:nvPr/>
        </p:nvSpPr>
        <p:spPr>
          <a:xfrm>
            <a:off x="333714" y="296133"/>
            <a:ext cx="1304925" cy="615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pic>
        <p:nvPicPr>
          <p:cNvPr id="62" name="그림 61">
            <a:extLst>
              <a:ext uri="{FF2B5EF4-FFF2-40B4-BE49-F238E27FC236}">
                <a16:creationId xmlns:a16="http://schemas.microsoft.com/office/drawing/2014/main" id="{907BBB1F-4A23-48DD-9D97-2FE7E5E55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794" y="1120767"/>
            <a:ext cx="2473821" cy="2187615"/>
          </a:xfrm>
          <a:prstGeom prst="rect">
            <a:avLst/>
          </a:prstGeom>
        </p:spPr>
      </p:pic>
      <p:pic>
        <p:nvPicPr>
          <p:cNvPr id="63" name="그림 62">
            <a:extLst>
              <a:ext uri="{FF2B5EF4-FFF2-40B4-BE49-F238E27FC236}">
                <a16:creationId xmlns:a16="http://schemas.microsoft.com/office/drawing/2014/main" id="{787C9308-3CE6-4FA6-B7CF-51286E79B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794" y="3761305"/>
            <a:ext cx="2883755" cy="1599337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CF0AD0F1-307F-4893-89E7-161392590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8307" y="2008716"/>
            <a:ext cx="3124054" cy="4104456"/>
          </a:xfrm>
          <a:prstGeom prst="rect">
            <a:avLst/>
          </a:prstGeom>
        </p:spPr>
      </p:pic>
      <p:pic>
        <p:nvPicPr>
          <p:cNvPr id="65" name="그림 64">
            <a:extLst>
              <a:ext uri="{FF2B5EF4-FFF2-40B4-BE49-F238E27FC236}">
                <a16:creationId xmlns:a16="http://schemas.microsoft.com/office/drawing/2014/main" id="{45A669DF-AE7D-4E83-AA2C-989A1765E3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1119" y="1062445"/>
            <a:ext cx="3114751" cy="4491873"/>
          </a:xfrm>
          <a:prstGeom prst="rect">
            <a:avLst/>
          </a:prstGeom>
        </p:spPr>
      </p:pic>
      <p:sp>
        <p:nvSpPr>
          <p:cNvPr id="67" name="슬라이드 18 형태 4 그룹 1">
            <a:extLst>
              <a:ext uri="{FF2B5EF4-FFF2-40B4-BE49-F238E27FC236}">
                <a16:creationId xmlns:a16="http://schemas.microsoft.com/office/drawing/2014/main" id="{0F603A37-731C-4C62-9DA7-2E37F1BEF296}"/>
              </a:ext>
            </a:extLst>
          </p:cNvPr>
          <p:cNvSpPr txBox="1"/>
          <p:nvPr/>
        </p:nvSpPr>
        <p:spPr>
          <a:xfrm>
            <a:off x="9538827" y="6569636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50" b="1" i="0" u="none" strike="noStrike" kern="1200" cap="none" spc="0" normalizeH="0" baseline="0" noProof="0" dirty="0">
              <a:ln>
                <a:noFill/>
              </a:ln>
              <a:solidFill>
                <a:srgbClr val="737373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995540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3" grpId="0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슬라이드 16 형태 2"/>
          <p:cNvSpPr txBox="1"/>
          <p:nvPr/>
        </p:nvSpPr>
        <p:spPr>
          <a:xfrm>
            <a:off x="173076" y="305642"/>
            <a:ext cx="7189426" cy="598334"/>
          </a:xfrm>
          <a:prstGeom prst="rect">
            <a:avLst/>
          </a:prstGeom>
        </p:spPr>
        <p:txBody>
          <a:bodyPr>
            <a:noAutofit/>
          </a:bodyPr>
          <a:lstStyle>
            <a:lvl1pPr algn="dist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sv-SE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Vår konkurrensfördel</a:t>
            </a:r>
          </a:p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Calibri"/>
              <a:ea typeface="微软雅黑"/>
              <a:cs typeface="+mj-cs"/>
            </a:endParaRPr>
          </a:p>
        </p:txBody>
      </p:sp>
      <p:cxnSp>
        <p:nvCxnSpPr>
          <p:cNvPr id="38" name="슬라이드 16 형태 3"/>
          <p:cNvCxnSpPr/>
          <p:nvPr/>
        </p:nvCxnSpPr>
        <p:spPr>
          <a:xfrm>
            <a:off x="0" y="6488935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슬라이드 16 형태 4 그룹 1"/>
          <p:cNvSpPr txBox="1"/>
          <p:nvPr/>
        </p:nvSpPr>
        <p:spPr>
          <a:xfrm>
            <a:off x="9538827" y="6569636"/>
            <a:ext cx="103105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sv-SE" sz="1050" b="1">
                <a:solidFill>
                  <a:srgbClr val="32A5DD"/>
                </a:solidFill>
                <a:latin typeface="微软雅黑"/>
                <a:ea typeface="微软雅黑"/>
              </a:rPr>
              <a:t>INNOHOIVA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50" b="1" i="0" u="none" strike="noStrike" kern="1200" cap="none" spc="0" normalizeH="0" baseline="0" noProof="0" dirty="0">
              <a:ln>
                <a:noFill/>
              </a:ln>
              <a:solidFill>
                <a:srgbClr val="737373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51" name="슬라이드 16 형태 5"/>
          <p:cNvSpPr txBox="1"/>
          <p:nvPr/>
        </p:nvSpPr>
        <p:spPr>
          <a:xfrm>
            <a:off x="11028220" y="6518881"/>
            <a:ext cx="483292" cy="29470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737373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sp>
        <p:nvSpPr>
          <p:cNvPr id="52" name="슬라이드 16 형태 6"/>
          <p:cNvSpPr/>
          <p:nvPr/>
        </p:nvSpPr>
        <p:spPr>
          <a:xfrm>
            <a:off x="333714" y="296133"/>
            <a:ext cx="1304925" cy="615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sp>
        <p:nvSpPr>
          <p:cNvPr id="55" name="슬라이드 16 형태 8 그룹 2"/>
          <p:cNvSpPr txBox="1"/>
          <p:nvPr/>
        </p:nvSpPr>
        <p:spPr>
          <a:xfrm>
            <a:off x="6597112" y="187835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32A5DD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77E0E9CB-3D5E-4A10-BF69-F694C7436F74}"/>
              </a:ext>
            </a:extLst>
          </p:cNvPr>
          <p:cNvSpPr/>
          <p:nvPr/>
        </p:nvSpPr>
        <p:spPr>
          <a:xfrm>
            <a:off x="524149" y="1132375"/>
            <a:ext cx="11166763" cy="4899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sv-SE" sz="1400" b="1"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Vi är den första och enda operatören i världen som har ett officiellt certifikat </a:t>
            </a:r>
            <a:r>
              <a:rPr lang="sv-SE" sz="1400" b="1">
                <a:solidFill>
                  <a:srgbClr val="FF0000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för filmens antivirala effekt</a:t>
            </a:r>
            <a:r>
              <a:rPr lang="sv-SE"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fi" altLang="ko-KR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sv-SE"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2. </a:t>
            </a:r>
            <a:r>
              <a:rPr lang="sv-SE" sz="1400" b="1">
                <a:solidFill>
                  <a:srgbClr val="FF0000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Filmtjocklek 150 mikron</a:t>
            </a:r>
            <a:r>
              <a:rPr lang="sv-SE" sz="1400" b="1"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: andra produkter har vanligtvis en tjocklek på 50 till 100 mikron.</a:t>
            </a:r>
          </a:p>
          <a:p>
            <a:pPr marL="285750" lvl="0" indent="-285750">
              <a:lnSpc>
                <a:spcPct val="150000"/>
              </a:lnSpc>
              <a:buSzPts val="1000"/>
              <a:buFont typeface="Wingdings" panose="05000000000000000000" pitchFamily="2" charset="2"/>
              <a:buChar char="l"/>
              <a:tabLst>
                <a:tab pos="457200" algn="l"/>
              </a:tabLst>
            </a:pPr>
            <a:r>
              <a:rPr lang="sv-SE"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Tillräckliga mängder koppar är avgörande för att uppnå en antiviral effekt.</a:t>
            </a:r>
          </a:p>
          <a:p>
            <a:pPr marL="285750" lvl="0" indent="-285750">
              <a:lnSpc>
                <a:spcPct val="150000"/>
              </a:lnSpc>
              <a:buSzPts val="1000"/>
              <a:buFont typeface="Wingdings" panose="05000000000000000000" pitchFamily="2" charset="2"/>
              <a:buChar char="l"/>
              <a:tabLst>
                <a:tab pos="457200" algn="l"/>
              </a:tabLst>
            </a:pPr>
            <a:r>
              <a:rPr lang="sv-SE"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Filmen måste bytas ut när den är sliten eller har ett hål.</a:t>
            </a:r>
          </a:p>
          <a:p>
            <a:pPr lvl="0">
              <a:lnSpc>
                <a:spcPct val="150000"/>
              </a:lnSpc>
              <a:buSzPts val="1000"/>
              <a:tabLst>
                <a:tab pos="457200" algn="l"/>
              </a:tabLst>
            </a:pPr>
            <a:r>
              <a:rPr lang="sv-SE"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     Den vanliga "tunna" filmen i hissar blir lätt perforerad, så den måste bytas ofta.</a:t>
            </a:r>
          </a:p>
          <a:p>
            <a:pPr lvl="0">
              <a:lnSpc>
                <a:spcPct val="150000"/>
              </a:lnSpc>
              <a:buSzPts val="1000"/>
              <a:tabLst>
                <a:tab pos="457200" algn="l"/>
              </a:tabLst>
            </a:pPr>
            <a:endParaRPr lang="fi" altLang="ko-KR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sv-SE"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3. </a:t>
            </a:r>
            <a:r>
              <a:rPr lang="sv-SE" sz="1400" b="1">
                <a:solidFill>
                  <a:srgbClr val="FF0000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PE</a:t>
            </a:r>
            <a:r>
              <a:rPr lang="sv-SE" sz="1400" b="1"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-baserad (inte PP- eller PVC-baserad):</a:t>
            </a:r>
            <a:r>
              <a:rPr lang="sv-SE"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 </a:t>
            </a:r>
          </a:p>
          <a:p>
            <a:pPr marL="285750" lvl="0" indent="-285750">
              <a:lnSpc>
                <a:spcPct val="150000"/>
              </a:lnSpc>
              <a:buSzPts val="1000"/>
              <a:buFont typeface="Wingdings" panose="05000000000000000000" pitchFamily="2" charset="2"/>
              <a:buChar char="l"/>
              <a:tabLst>
                <a:tab pos="457200" algn="l"/>
              </a:tabLst>
            </a:pPr>
            <a:r>
              <a:rPr lang="sv-SE"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Bättre kemisk resistens. </a:t>
            </a:r>
          </a:p>
          <a:p>
            <a:pPr marL="285750" lvl="0" indent="-285750">
              <a:lnSpc>
                <a:spcPct val="150000"/>
              </a:lnSpc>
              <a:buSzPts val="1000"/>
              <a:buFont typeface="Wingdings" panose="05000000000000000000" pitchFamily="2" charset="2"/>
              <a:buChar char="l"/>
              <a:tabLst>
                <a:tab pos="457200" algn="l"/>
              </a:tabLst>
            </a:pPr>
            <a:r>
              <a:rPr lang="sv-SE"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Mer flexibel - lätt att fästa på föremål med olika former.</a:t>
            </a:r>
          </a:p>
          <a:p>
            <a:pPr marL="285750" lvl="0" indent="-285750">
              <a:lnSpc>
                <a:spcPct val="150000"/>
              </a:lnSpc>
              <a:buSzPts val="1000"/>
              <a:buFont typeface="Wingdings" panose="05000000000000000000" pitchFamily="2" charset="2"/>
              <a:buChar char="l"/>
              <a:tabLst>
                <a:tab pos="457200" algn="l"/>
              </a:tabLst>
            </a:pPr>
            <a:r>
              <a:rPr lang="sv-SE"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Miljövänlig: återvinningsbar</a:t>
            </a:r>
          </a:p>
          <a:p>
            <a:pPr lvl="0">
              <a:lnSpc>
                <a:spcPct val="150000"/>
              </a:lnSpc>
              <a:buSzPts val="1000"/>
              <a:tabLst>
                <a:tab pos="457200" algn="l"/>
              </a:tabLst>
            </a:pPr>
            <a:endParaRPr lang="fi" altLang="ko-KR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sv-SE"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4. </a:t>
            </a:r>
            <a:r>
              <a:rPr lang="sv-SE" sz="1400" b="1">
                <a:solidFill>
                  <a:srgbClr val="FF0000"/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Mycket slät </a:t>
            </a:r>
            <a:r>
              <a:rPr lang="sv-SE"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film</a:t>
            </a:r>
          </a:p>
          <a:p>
            <a:pPr marL="285750" lvl="0" indent="-285750">
              <a:lnSpc>
                <a:spcPct val="150000"/>
              </a:lnSpc>
              <a:buSzPts val="1000"/>
              <a:buFont typeface="Wingdings" panose="05000000000000000000" pitchFamily="2" charset="2"/>
              <a:buChar char="l"/>
              <a:tabLst>
                <a:tab pos="457200" algn="l"/>
              </a:tabLst>
            </a:pPr>
            <a:r>
              <a:rPr lang="sv-SE"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Man kan skriva ut på filmen</a:t>
            </a:r>
          </a:p>
          <a:p>
            <a:pPr marL="285750" lvl="0" indent="-285750">
              <a:lnSpc>
                <a:spcPct val="150000"/>
              </a:lnSpc>
              <a:buSzPts val="1000"/>
              <a:buFont typeface="Wingdings" panose="05000000000000000000" pitchFamily="2" charset="2"/>
              <a:buChar char="l"/>
              <a:tabLst>
                <a:tab pos="457200" algn="l"/>
              </a:tabLst>
            </a:pPr>
            <a:r>
              <a:rPr lang="sv-SE"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Filmen håller sig på plats längre och tätare på grund av dess stora kontaktområde.</a:t>
            </a:r>
          </a:p>
        </p:txBody>
      </p:sp>
    </p:spTree>
    <p:extLst>
      <p:ext uri="{BB962C8B-B14F-4D97-AF65-F5344CB8AC3E}">
        <p14:creationId xmlns:p14="http://schemas.microsoft.com/office/powerpoint/2010/main" val="28605885"/>
      </p:ext>
    </p:extLst>
  </p:cSld>
  <p:clrMapOvr>
    <a:masterClrMapping/>
  </p:clrMapOvr>
  <p:transition spd="slow" advTm="7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51" grpId="0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">
            <a:extLst>
              <a:ext uri="{FF2B5EF4-FFF2-40B4-BE49-F238E27FC236}">
                <a16:creationId xmlns:a16="http://schemas.microsoft.com/office/drawing/2014/main" id="{1D5351C5-76AF-BC43-BB6A-CBC4E4CF82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534390"/>
            <a:ext cx="12191980" cy="632361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AC6451F9-8E1C-5348-9558-F0395EBD65EC}"/>
              </a:ext>
            </a:extLst>
          </p:cNvPr>
          <p:cNvSpPr txBox="1"/>
          <p:nvPr/>
        </p:nvSpPr>
        <p:spPr>
          <a:xfrm>
            <a:off x="3039762" y="228184"/>
            <a:ext cx="5790187" cy="612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sv-SE" sz="2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Specifikationer för antiviral film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2E8D2C49-6AA5-F142-B896-6062E5FC6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79" y="657021"/>
            <a:ext cx="1935773" cy="191833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0FAE072C-0657-1A4E-A666-CBAFB3E6F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79" y="3613709"/>
            <a:ext cx="1701314" cy="297317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6BBABFAB-9BF6-7447-9364-1E4BDD3DC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936" y="1047110"/>
            <a:ext cx="584200" cy="2159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3431DE2A-D1A6-FB4E-BEFF-6721509FB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936" y="4109282"/>
            <a:ext cx="584200" cy="215900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45ACD724-9ABA-D04F-B231-C4FBE9AC27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6362" y="1042030"/>
            <a:ext cx="1066800" cy="190500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B90F241B-2CCA-1F42-A029-7C56BB0CBE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7802" y="4097212"/>
            <a:ext cx="1066800" cy="190500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261E8C3E-C534-7D48-911F-65D16FB7F3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1108" y="1025719"/>
            <a:ext cx="818696" cy="258682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9A82C673-E550-2C41-8547-7518CDC8EE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1108" y="4087891"/>
            <a:ext cx="818696" cy="258682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36224928-8FC3-8042-BAF0-9AE2D59BB3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6598" y="1085210"/>
            <a:ext cx="711200" cy="177800"/>
          </a:xfrm>
          <a:prstGeom prst="rect">
            <a:avLst/>
          </a:prstGeom>
        </p:spPr>
      </p:pic>
      <p:pic>
        <p:nvPicPr>
          <p:cNvPr id="22" name="Kuva 21">
            <a:extLst>
              <a:ext uri="{FF2B5EF4-FFF2-40B4-BE49-F238E27FC236}">
                <a16:creationId xmlns:a16="http://schemas.microsoft.com/office/drawing/2014/main" id="{5BEF016F-EF74-E143-8816-F1356AEF9B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6598" y="4109912"/>
            <a:ext cx="711200" cy="177800"/>
          </a:xfrm>
          <a:prstGeom prst="rect">
            <a:avLst/>
          </a:prstGeom>
        </p:spPr>
      </p:pic>
      <p:pic>
        <p:nvPicPr>
          <p:cNvPr id="24" name="Kuva 23">
            <a:extLst>
              <a:ext uri="{FF2B5EF4-FFF2-40B4-BE49-F238E27FC236}">
                <a16:creationId xmlns:a16="http://schemas.microsoft.com/office/drawing/2014/main" id="{AAF10549-284D-0D4D-82D7-4DC5D21FCC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2786" y="950495"/>
            <a:ext cx="1067790" cy="403058"/>
          </a:xfrm>
          <a:prstGeom prst="rect">
            <a:avLst/>
          </a:prstGeom>
        </p:spPr>
      </p:pic>
      <p:pic>
        <p:nvPicPr>
          <p:cNvPr id="25" name="Kuva 24">
            <a:extLst>
              <a:ext uri="{FF2B5EF4-FFF2-40B4-BE49-F238E27FC236}">
                <a16:creationId xmlns:a16="http://schemas.microsoft.com/office/drawing/2014/main" id="{E31F01F5-142E-264B-BE63-A7EAC848D4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0649" y="4015703"/>
            <a:ext cx="1067790" cy="403058"/>
          </a:xfrm>
          <a:prstGeom prst="rect">
            <a:avLst/>
          </a:prstGeom>
        </p:spPr>
      </p:pic>
      <p:pic>
        <p:nvPicPr>
          <p:cNvPr id="31" name="Kuva 30">
            <a:extLst>
              <a:ext uri="{FF2B5EF4-FFF2-40B4-BE49-F238E27FC236}">
                <a16:creationId xmlns:a16="http://schemas.microsoft.com/office/drawing/2014/main" id="{B6FA5C61-A57A-E14A-8434-068FB2DB49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2936" y="1833719"/>
            <a:ext cx="609600" cy="177800"/>
          </a:xfrm>
          <a:prstGeom prst="rect">
            <a:avLst/>
          </a:prstGeom>
        </p:spPr>
      </p:pic>
      <p:pic>
        <p:nvPicPr>
          <p:cNvPr id="33" name="Kuva 32">
            <a:extLst>
              <a:ext uri="{FF2B5EF4-FFF2-40B4-BE49-F238E27FC236}">
                <a16:creationId xmlns:a16="http://schemas.microsoft.com/office/drawing/2014/main" id="{EB7F863E-BFA6-CA46-A078-A4950CE093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536" y="4910735"/>
            <a:ext cx="609600" cy="177800"/>
          </a:xfrm>
          <a:prstGeom prst="rect">
            <a:avLst/>
          </a:prstGeom>
        </p:spPr>
      </p:pic>
      <p:pic>
        <p:nvPicPr>
          <p:cNvPr id="35" name="Kuva 34">
            <a:extLst>
              <a:ext uri="{FF2B5EF4-FFF2-40B4-BE49-F238E27FC236}">
                <a16:creationId xmlns:a16="http://schemas.microsoft.com/office/drawing/2014/main" id="{44AFEDA1-EC00-7246-874B-CD86826DB6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0645" y="2901134"/>
            <a:ext cx="457200" cy="190500"/>
          </a:xfrm>
          <a:prstGeom prst="rect">
            <a:avLst/>
          </a:prstGeom>
        </p:spPr>
      </p:pic>
      <p:pic>
        <p:nvPicPr>
          <p:cNvPr id="36" name="Kuva 35">
            <a:extLst>
              <a:ext uri="{FF2B5EF4-FFF2-40B4-BE49-F238E27FC236}">
                <a16:creationId xmlns:a16="http://schemas.microsoft.com/office/drawing/2014/main" id="{9D47DEC8-4E1A-E94F-BC77-FE4A3EADC5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0645" y="5992994"/>
            <a:ext cx="457200" cy="190500"/>
          </a:xfrm>
          <a:prstGeom prst="rect">
            <a:avLst/>
          </a:prstGeom>
        </p:spPr>
      </p:pic>
      <p:pic>
        <p:nvPicPr>
          <p:cNvPr id="38" name="Kuva 37">
            <a:extLst>
              <a:ext uri="{FF2B5EF4-FFF2-40B4-BE49-F238E27FC236}">
                <a16:creationId xmlns:a16="http://schemas.microsoft.com/office/drawing/2014/main" id="{A9BF7705-CB29-3A4B-99BD-71CB2535ED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5506" y="1563888"/>
            <a:ext cx="469900" cy="177800"/>
          </a:xfrm>
          <a:prstGeom prst="rect">
            <a:avLst/>
          </a:prstGeom>
        </p:spPr>
      </p:pic>
      <p:pic>
        <p:nvPicPr>
          <p:cNvPr id="39" name="Kuva 38">
            <a:extLst>
              <a:ext uri="{FF2B5EF4-FFF2-40B4-BE49-F238E27FC236}">
                <a16:creationId xmlns:a16="http://schemas.microsoft.com/office/drawing/2014/main" id="{E3140CE6-74F7-0647-A0AD-8F9615CEA2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5506" y="2153441"/>
            <a:ext cx="469900" cy="177800"/>
          </a:xfrm>
          <a:prstGeom prst="rect">
            <a:avLst/>
          </a:prstGeom>
        </p:spPr>
      </p:pic>
      <p:pic>
        <p:nvPicPr>
          <p:cNvPr id="40" name="Kuva 39">
            <a:extLst>
              <a:ext uri="{FF2B5EF4-FFF2-40B4-BE49-F238E27FC236}">
                <a16:creationId xmlns:a16="http://schemas.microsoft.com/office/drawing/2014/main" id="{EB8214DC-296B-EA44-A6FD-D226AF5F01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5506" y="4677444"/>
            <a:ext cx="469900" cy="177800"/>
          </a:xfrm>
          <a:prstGeom prst="rect">
            <a:avLst/>
          </a:prstGeom>
        </p:spPr>
      </p:pic>
      <p:pic>
        <p:nvPicPr>
          <p:cNvPr id="41" name="Kuva 40">
            <a:extLst>
              <a:ext uri="{FF2B5EF4-FFF2-40B4-BE49-F238E27FC236}">
                <a16:creationId xmlns:a16="http://schemas.microsoft.com/office/drawing/2014/main" id="{80FC2F4F-1D5C-AF47-9519-44C7938CD9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5506" y="5205212"/>
            <a:ext cx="469900" cy="177800"/>
          </a:xfrm>
          <a:prstGeom prst="rect">
            <a:avLst/>
          </a:prstGeom>
        </p:spPr>
      </p:pic>
      <p:pic>
        <p:nvPicPr>
          <p:cNvPr id="43" name="Kuva 42">
            <a:extLst>
              <a:ext uri="{FF2B5EF4-FFF2-40B4-BE49-F238E27FC236}">
                <a16:creationId xmlns:a16="http://schemas.microsoft.com/office/drawing/2014/main" id="{3534C000-05E6-DB4A-8501-6BB479B947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88746" y="1563888"/>
            <a:ext cx="1155700" cy="228600"/>
          </a:xfrm>
          <a:prstGeom prst="rect">
            <a:avLst/>
          </a:prstGeom>
        </p:spPr>
      </p:pic>
      <p:pic>
        <p:nvPicPr>
          <p:cNvPr id="44" name="Kuva 43">
            <a:extLst>
              <a:ext uri="{FF2B5EF4-FFF2-40B4-BE49-F238E27FC236}">
                <a16:creationId xmlns:a16="http://schemas.microsoft.com/office/drawing/2014/main" id="{53A426D6-85E1-7741-878B-6DB923FFB8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88746" y="2078822"/>
            <a:ext cx="1155700" cy="228600"/>
          </a:xfrm>
          <a:prstGeom prst="rect">
            <a:avLst/>
          </a:prstGeom>
        </p:spPr>
      </p:pic>
      <p:pic>
        <p:nvPicPr>
          <p:cNvPr id="45" name="Kuva 44">
            <a:extLst>
              <a:ext uri="{FF2B5EF4-FFF2-40B4-BE49-F238E27FC236}">
                <a16:creationId xmlns:a16="http://schemas.microsoft.com/office/drawing/2014/main" id="{31536408-998F-6343-912C-00A653356EE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88746" y="4652044"/>
            <a:ext cx="1155700" cy="228600"/>
          </a:xfrm>
          <a:prstGeom prst="rect">
            <a:avLst/>
          </a:prstGeom>
        </p:spPr>
      </p:pic>
      <p:pic>
        <p:nvPicPr>
          <p:cNvPr id="46" name="Kuva 45">
            <a:extLst>
              <a:ext uri="{FF2B5EF4-FFF2-40B4-BE49-F238E27FC236}">
                <a16:creationId xmlns:a16="http://schemas.microsoft.com/office/drawing/2014/main" id="{C80C0DEE-BF7F-2E41-9CC8-EDBEDC7C9D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36598" y="5161976"/>
            <a:ext cx="1155700" cy="228600"/>
          </a:xfrm>
          <a:prstGeom prst="rect">
            <a:avLst/>
          </a:prstGeom>
        </p:spPr>
      </p:pic>
      <p:pic>
        <p:nvPicPr>
          <p:cNvPr id="48" name="Kuva 47">
            <a:extLst>
              <a:ext uri="{FF2B5EF4-FFF2-40B4-BE49-F238E27FC236}">
                <a16:creationId xmlns:a16="http://schemas.microsoft.com/office/drawing/2014/main" id="{2988EDD9-223C-2C45-9C33-F717398B2C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85656" y="2644720"/>
            <a:ext cx="609600" cy="203200"/>
          </a:xfrm>
          <a:prstGeom prst="rect">
            <a:avLst/>
          </a:prstGeom>
        </p:spPr>
      </p:pic>
      <p:pic>
        <p:nvPicPr>
          <p:cNvPr id="49" name="Kuva 48">
            <a:extLst>
              <a:ext uri="{FF2B5EF4-FFF2-40B4-BE49-F238E27FC236}">
                <a16:creationId xmlns:a16="http://schemas.microsoft.com/office/drawing/2014/main" id="{8F5BCF96-7A67-6144-A2C2-4D0792899A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85656" y="5730681"/>
            <a:ext cx="609600" cy="203200"/>
          </a:xfrm>
          <a:prstGeom prst="rect">
            <a:avLst/>
          </a:prstGeom>
        </p:spPr>
      </p:pic>
      <p:pic>
        <p:nvPicPr>
          <p:cNvPr id="51" name="Kuva 50">
            <a:extLst>
              <a:ext uri="{FF2B5EF4-FFF2-40B4-BE49-F238E27FC236}">
                <a16:creationId xmlns:a16="http://schemas.microsoft.com/office/drawing/2014/main" id="{E462BE54-61E3-6647-B526-F56546EF4D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54658" y="2644720"/>
            <a:ext cx="1689100" cy="215900"/>
          </a:xfrm>
          <a:prstGeom prst="rect">
            <a:avLst/>
          </a:prstGeom>
        </p:spPr>
      </p:pic>
      <p:pic>
        <p:nvPicPr>
          <p:cNvPr id="52" name="Kuva 51">
            <a:extLst>
              <a:ext uri="{FF2B5EF4-FFF2-40B4-BE49-F238E27FC236}">
                <a16:creationId xmlns:a16="http://schemas.microsoft.com/office/drawing/2014/main" id="{3803737D-8CFD-5F44-A794-EBF2CECE43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47648" y="3177516"/>
            <a:ext cx="1689100" cy="215900"/>
          </a:xfrm>
          <a:prstGeom prst="rect">
            <a:avLst/>
          </a:prstGeom>
        </p:spPr>
      </p:pic>
      <p:pic>
        <p:nvPicPr>
          <p:cNvPr id="53" name="Kuva 52">
            <a:extLst>
              <a:ext uri="{FF2B5EF4-FFF2-40B4-BE49-F238E27FC236}">
                <a16:creationId xmlns:a16="http://schemas.microsoft.com/office/drawing/2014/main" id="{33FB24AF-C2BE-0449-BE00-748CEBCED30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80840" y="5749987"/>
            <a:ext cx="1689100" cy="215900"/>
          </a:xfrm>
          <a:prstGeom prst="rect">
            <a:avLst/>
          </a:prstGeom>
        </p:spPr>
      </p:pic>
      <p:pic>
        <p:nvPicPr>
          <p:cNvPr id="54" name="Kuva 53">
            <a:extLst>
              <a:ext uri="{FF2B5EF4-FFF2-40B4-BE49-F238E27FC236}">
                <a16:creationId xmlns:a16="http://schemas.microsoft.com/office/drawing/2014/main" id="{451FCC8C-5E9B-4541-AC33-F9E8E3C44C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80840" y="6266326"/>
            <a:ext cx="1689100" cy="215900"/>
          </a:xfrm>
          <a:prstGeom prst="rect">
            <a:avLst/>
          </a:prstGeom>
        </p:spPr>
      </p:pic>
      <p:pic>
        <p:nvPicPr>
          <p:cNvPr id="56" name="Kuva 55">
            <a:extLst>
              <a:ext uri="{FF2B5EF4-FFF2-40B4-BE49-F238E27FC236}">
                <a16:creationId xmlns:a16="http://schemas.microsoft.com/office/drawing/2014/main" id="{743DF0AF-873A-FA46-9A64-6279A1DD76A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85474" y="3183866"/>
            <a:ext cx="673100" cy="203200"/>
          </a:xfrm>
          <a:prstGeom prst="rect">
            <a:avLst/>
          </a:prstGeom>
        </p:spPr>
      </p:pic>
      <p:pic>
        <p:nvPicPr>
          <p:cNvPr id="57" name="Kuva 56">
            <a:extLst>
              <a:ext uri="{FF2B5EF4-FFF2-40B4-BE49-F238E27FC236}">
                <a16:creationId xmlns:a16="http://schemas.microsoft.com/office/drawing/2014/main" id="{DD8B0016-AFCF-084F-BF94-0F52867F4FC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85656" y="6222010"/>
            <a:ext cx="6731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E0B6C8-4A53-FF43-8527-C489E3128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INNOHOIVA I KORTHET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A23CE71-F1D7-5F42-A274-277524135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2500"/>
              <a:t>Innohoiva är Robokeskus Ab:s hjälpfirmanamn</a:t>
            </a:r>
          </a:p>
          <a:p>
            <a:r>
              <a:rPr lang="sv-SE" sz="2500"/>
              <a:t>Grundat 2014</a:t>
            </a:r>
          </a:p>
          <a:p>
            <a:r>
              <a:rPr lang="sv-SE" sz="2500"/>
              <a:t>Import och marknadsföring av nya typer av vårdlösningar </a:t>
            </a:r>
          </a:p>
          <a:p>
            <a:r>
              <a:rPr lang="sv-SE" sz="2500"/>
              <a:t>Verkställande direktör: Jari Tapani, tfn 044 505 0089</a:t>
            </a:r>
          </a:p>
          <a:p>
            <a:pPr marL="0" indent="0">
              <a:buNone/>
            </a:pPr>
            <a:endParaRPr lang="fi-FI" sz="2400" dirty="0"/>
          </a:p>
          <a:p>
            <a:pPr marL="0" indent="0">
              <a:buNone/>
            </a:pPr>
            <a:r>
              <a:rPr lang="sv-SE"/>
              <a:t>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75130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8 형태 1"/>
          <p:cNvSpPr txBox="1"/>
          <p:nvPr/>
        </p:nvSpPr>
        <p:spPr>
          <a:xfrm>
            <a:off x="243290" y="-79924"/>
            <a:ext cx="570022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sv-SE" sz="3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Chemical (FoU-partner)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15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Grundades: 2007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15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Omsättning: 27 miljoner USD</a:t>
            </a:r>
          </a:p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737373"/>
              </a:solidFill>
              <a:effectLst/>
              <a:uLnTx/>
              <a:uFillTx/>
              <a:latin typeface="Arial" pitchFamily="34" charset="0"/>
              <a:ea typeface="微软雅黑"/>
              <a:cs typeface="Arial" pitchFamily="34" charset="0"/>
            </a:endParaRPr>
          </a:p>
        </p:txBody>
      </p:sp>
      <p:sp>
        <p:nvSpPr>
          <p:cNvPr id="6" name="슬라이드 8 형태 2"/>
          <p:cNvSpPr txBox="1"/>
          <p:nvPr/>
        </p:nvSpPr>
        <p:spPr>
          <a:xfrm>
            <a:off x="243290" y="401649"/>
            <a:ext cx="3784294" cy="350970"/>
          </a:xfrm>
          <a:prstGeom prst="rect">
            <a:avLst/>
          </a:prstGeom>
        </p:spPr>
        <p:txBody>
          <a:bodyPr>
            <a:noAutofit/>
          </a:bodyPr>
          <a:lstStyle>
            <a:lvl1pPr algn="dist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Calibri"/>
              <a:ea typeface="微软雅黑"/>
              <a:cs typeface="+mj-cs"/>
            </a:endParaRPr>
          </a:p>
        </p:txBody>
      </p:sp>
      <p:cxnSp>
        <p:nvCxnSpPr>
          <p:cNvPr id="7" name="슬라이드 8 형태 3"/>
          <p:cNvCxnSpPr/>
          <p:nvPr/>
        </p:nvCxnSpPr>
        <p:spPr>
          <a:xfrm>
            <a:off x="0" y="6488935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슬라이드 8 형태 4 그룹 1"/>
          <p:cNvSpPr txBox="1"/>
          <p:nvPr/>
        </p:nvSpPr>
        <p:spPr>
          <a:xfrm>
            <a:off x="9538827" y="6569636"/>
            <a:ext cx="10310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50" b="1">
                <a:solidFill>
                  <a:srgbClr val="32A5DD"/>
                </a:solidFill>
                <a:latin typeface="微软雅黑"/>
                <a:ea typeface="微软雅黑"/>
              </a:rPr>
              <a:t>INNOHOIVA</a:t>
            </a:r>
          </a:p>
        </p:txBody>
      </p:sp>
      <p:sp>
        <p:nvSpPr>
          <p:cNvPr id="20" name="슬라이드 8 형태 5"/>
          <p:cNvSpPr txBox="1"/>
          <p:nvPr/>
        </p:nvSpPr>
        <p:spPr>
          <a:xfrm>
            <a:off x="11028220" y="6518881"/>
            <a:ext cx="483292" cy="29470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737373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sp>
        <p:nvSpPr>
          <p:cNvPr id="21" name="슬라이드 8 형태 6"/>
          <p:cNvSpPr/>
          <p:nvPr/>
        </p:nvSpPr>
        <p:spPr>
          <a:xfrm>
            <a:off x="333714" y="296133"/>
            <a:ext cx="1304925" cy="615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pic>
        <p:nvPicPr>
          <p:cNvPr id="69" name="그림 68">
            <a:extLst>
              <a:ext uri="{FF2B5EF4-FFF2-40B4-BE49-F238E27FC236}">
                <a16:creationId xmlns:a16="http://schemas.microsoft.com/office/drawing/2014/main" id="{33170339-6C86-47BC-AD32-A6E9402CE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14" y="2143129"/>
            <a:ext cx="4456345" cy="427324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6C643CDA-E8C4-8C47-AE9D-421D7F62892F}"/>
              </a:ext>
            </a:extLst>
          </p:cNvPr>
          <p:cNvSpPr txBox="1"/>
          <p:nvPr/>
        </p:nvSpPr>
        <p:spPr>
          <a:xfrm>
            <a:off x="1405531" y="2179868"/>
            <a:ext cx="2670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>
                <a:solidFill>
                  <a:srgbClr val="32A5DD">
                    <a:alpha val="90000"/>
                  </a:srgbClr>
                </a:solidFill>
                <a:latin typeface="Arial" panose="020B0604020202020204" pitchFamily="34" charset="0"/>
                <a:ea typeface="微软雅黑 Light"/>
                <a:cs typeface="Arial" panose="020B0604020202020204" pitchFamily="34" charset="0"/>
              </a:rPr>
              <a:t>Vårt produktsortiment</a:t>
            </a:r>
          </a:p>
        </p:txBody>
      </p:sp>
      <p:pic>
        <p:nvPicPr>
          <p:cNvPr id="4" name="Kuva 3" descr="Kuva, joka sisältää kohteen näyttökuva&#10;&#10;Kuvaus luotu automaattisesti">
            <a:extLst>
              <a:ext uri="{FF2B5EF4-FFF2-40B4-BE49-F238E27FC236}">
                <a16:creationId xmlns:a16="http://schemas.microsoft.com/office/drawing/2014/main" id="{E4994D1A-3788-8C49-B773-C317149DB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397" y="2785595"/>
            <a:ext cx="3318387" cy="13716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3282E1E8-AA26-4D4A-A8CD-2E19EDEFB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332" y="2549200"/>
            <a:ext cx="675065" cy="230510"/>
          </a:xfrm>
          <a:prstGeom prst="rect">
            <a:avLst/>
          </a:prstGeom>
        </p:spPr>
      </p:pic>
      <p:pic>
        <p:nvPicPr>
          <p:cNvPr id="24" name="Kuva 23">
            <a:extLst>
              <a:ext uri="{FF2B5EF4-FFF2-40B4-BE49-F238E27FC236}">
                <a16:creationId xmlns:a16="http://schemas.microsoft.com/office/drawing/2014/main" id="{F7ABE582-D8D7-0A4F-97E0-908DF409A9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9397" y="4642110"/>
            <a:ext cx="4349736" cy="1485557"/>
          </a:xfrm>
          <a:prstGeom prst="rect">
            <a:avLst/>
          </a:prstGeom>
        </p:spPr>
      </p:pic>
      <p:pic>
        <p:nvPicPr>
          <p:cNvPr id="28" name="Kuva 27">
            <a:extLst>
              <a:ext uri="{FF2B5EF4-FFF2-40B4-BE49-F238E27FC236}">
                <a16:creationId xmlns:a16="http://schemas.microsoft.com/office/drawing/2014/main" id="{A0D22451-C080-A346-A4C2-64876EB13D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255" y="4523532"/>
            <a:ext cx="675065" cy="266473"/>
          </a:xfrm>
          <a:prstGeom prst="rect">
            <a:avLst/>
          </a:prstGeom>
        </p:spPr>
      </p:pic>
      <p:pic>
        <p:nvPicPr>
          <p:cNvPr id="30" name="Kuva 29">
            <a:extLst>
              <a:ext uri="{FF2B5EF4-FFF2-40B4-BE49-F238E27FC236}">
                <a16:creationId xmlns:a16="http://schemas.microsoft.com/office/drawing/2014/main" id="{74CDFDD4-4D8D-2444-8DFA-50D223A939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5320" y="4912269"/>
            <a:ext cx="1870322" cy="271824"/>
          </a:xfrm>
          <a:prstGeom prst="rect">
            <a:avLst/>
          </a:prstGeom>
        </p:spPr>
      </p:pic>
      <p:pic>
        <p:nvPicPr>
          <p:cNvPr id="32" name="Kuva 31">
            <a:extLst>
              <a:ext uri="{FF2B5EF4-FFF2-40B4-BE49-F238E27FC236}">
                <a16:creationId xmlns:a16="http://schemas.microsoft.com/office/drawing/2014/main" id="{1AE1F121-F9C3-CC4D-83C1-E25A8690F6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9397" y="5297107"/>
            <a:ext cx="110957" cy="175561"/>
          </a:xfrm>
          <a:prstGeom prst="rect">
            <a:avLst/>
          </a:prstGeom>
        </p:spPr>
      </p:pic>
      <p:pic>
        <p:nvPicPr>
          <p:cNvPr id="34" name="Kuva 33" descr="Kuva, joka sisältää kohteen rakennus, istuminen, puinen, penkki&#10;&#10;Kuvaus luotu automaattisesti">
            <a:extLst>
              <a:ext uri="{FF2B5EF4-FFF2-40B4-BE49-F238E27FC236}">
                <a16:creationId xmlns:a16="http://schemas.microsoft.com/office/drawing/2014/main" id="{D9776E7D-2A91-674E-9F48-831CFB8772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1875" y="752619"/>
            <a:ext cx="4939637" cy="494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43207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0" grpId="0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슬라이드 9 형태 3"/>
          <p:cNvCxnSpPr/>
          <p:nvPr/>
        </p:nvCxnSpPr>
        <p:spPr>
          <a:xfrm>
            <a:off x="0" y="6488935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슬라이드 9 형태 4 그룹 1"/>
          <p:cNvSpPr txBox="1"/>
          <p:nvPr/>
        </p:nvSpPr>
        <p:spPr>
          <a:xfrm>
            <a:off x="9538827" y="6569636"/>
            <a:ext cx="10310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50" b="1">
                <a:solidFill>
                  <a:srgbClr val="32A5DD"/>
                </a:solidFill>
                <a:latin typeface="微软雅黑"/>
                <a:ea typeface="微软雅黑"/>
              </a:rPr>
              <a:t>INNOHOIVA</a:t>
            </a:r>
          </a:p>
        </p:txBody>
      </p:sp>
      <p:sp>
        <p:nvSpPr>
          <p:cNvPr id="17" name="슬라이드 9 형태 5"/>
          <p:cNvSpPr txBox="1"/>
          <p:nvPr/>
        </p:nvSpPr>
        <p:spPr>
          <a:xfrm>
            <a:off x="11028220" y="6518881"/>
            <a:ext cx="483292" cy="29470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737373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sp>
        <p:nvSpPr>
          <p:cNvPr id="18" name="슬라이드 9 형태 6"/>
          <p:cNvSpPr/>
          <p:nvPr/>
        </p:nvSpPr>
        <p:spPr>
          <a:xfrm>
            <a:off x="333714" y="296133"/>
            <a:ext cx="1304925" cy="615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F3BCC997-6138-403D-A850-ED5FAC721219}"/>
              </a:ext>
            </a:extLst>
          </p:cNvPr>
          <p:cNvSpPr/>
          <p:nvPr/>
        </p:nvSpPr>
        <p:spPr>
          <a:xfrm>
            <a:off x="441263" y="-58231"/>
            <a:ext cx="7348369" cy="924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sv-SE" sz="3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Överföring av virusinfektioner</a:t>
            </a:r>
          </a:p>
        </p:txBody>
      </p:sp>
      <p:pic>
        <p:nvPicPr>
          <p:cNvPr id="71" name="Picture 2" descr="20200130lnp4-graphic.jpg">
            <a:extLst>
              <a:ext uri="{FF2B5EF4-FFF2-40B4-BE49-F238E27FC236}">
                <a16:creationId xmlns:a16="http://schemas.microsoft.com/office/drawing/2014/main" id="{8ADE989B-08A8-4396-A8B1-E79BEEBFF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54" y="1290718"/>
            <a:ext cx="4689695" cy="42765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" name="직선 화살표 연결선 71">
            <a:extLst>
              <a:ext uri="{FF2B5EF4-FFF2-40B4-BE49-F238E27FC236}">
                <a16:creationId xmlns:a16="http://schemas.microsoft.com/office/drawing/2014/main" id="{1319D87D-6849-46AE-9726-D5A8423BCDF3}"/>
              </a:ext>
            </a:extLst>
          </p:cNvPr>
          <p:cNvCxnSpPr>
            <a:cxnSpLocks/>
          </p:cNvCxnSpPr>
          <p:nvPr/>
        </p:nvCxnSpPr>
        <p:spPr>
          <a:xfrm flipH="1">
            <a:off x="4072532" y="1985432"/>
            <a:ext cx="1256711" cy="0"/>
          </a:xfrm>
          <a:prstGeom prst="straightConnector1">
            <a:avLst/>
          </a:prstGeom>
          <a:ln w="127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직선 화살표 연결선 72">
            <a:extLst>
              <a:ext uri="{FF2B5EF4-FFF2-40B4-BE49-F238E27FC236}">
                <a16:creationId xmlns:a16="http://schemas.microsoft.com/office/drawing/2014/main" id="{7D857508-AA03-4EF6-A7A3-4EBFAA67E4DF}"/>
              </a:ext>
            </a:extLst>
          </p:cNvPr>
          <p:cNvCxnSpPr/>
          <p:nvPr/>
        </p:nvCxnSpPr>
        <p:spPr>
          <a:xfrm flipH="1" flipV="1">
            <a:off x="4393138" y="2343206"/>
            <a:ext cx="936105" cy="454318"/>
          </a:xfrm>
          <a:prstGeom prst="straightConnector1">
            <a:avLst/>
          </a:prstGeom>
          <a:ln w="127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AF2C8EAA-A753-426F-AE0E-C879B21208FA}"/>
              </a:ext>
            </a:extLst>
          </p:cNvPr>
          <p:cNvSpPr txBox="1"/>
          <p:nvPr/>
        </p:nvSpPr>
        <p:spPr>
          <a:xfrm>
            <a:off x="5375564" y="1763271"/>
            <a:ext cx="4529253" cy="530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v-SE" sz="1000" b="1">
                <a:latin typeface="+mj-lt"/>
              </a:rPr>
              <a:t>Det glykoprotein som finns i virusets spets av virala toppar är dess nyckel till människans celler och förökning i dessa</a:t>
            </a:r>
          </a:p>
        </p:txBody>
      </p: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77E27BDF-99AA-4050-8AD9-77F815CCA6FC}"/>
              </a:ext>
            </a:extLst>
          </p:cNvPr>
          <p:cNvSpPr/>
          <p:nvPr/>
        </p:nvSpPr>
        <p:spPr>
          <a:xfrm>
            <a:off x="5375564" y="2570365"/>
            <a:ext cx="4077128" cy="52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v-SE" sz="1000" b="1"/>
              <a:t>Virusets förökningsnyckel: RNA</a:t>
            </a:r>
            <a:br>
              <a:rPr lang="sv-SE" sz="1000" b="1"/>
            </a:br>
            <a:r>
              <a:rPr lang="sv-SE" sz="1000" b="1">
                <a:sym typeface="Wingdings" panose="05000000000000000000" pitchFamily="2" charset="2"/>
              </a:rPr>
              <a:t></a:t>
            </a:r>
            <a:r>
              <a:rPr lang="sv-SE" sz="1000" b="1"/>
              <a:t> RNA-polymeras katalyserar RNA-duplikering</a:t>
            </a:r>
          </a:p>
        </p:txBody>
      </p:sp>
      <p:sp>
        <p:nvSpPr>
          <p:cNvPr id="78" name="직사각형 77">
            <a:extLst>
              <a:ext uri="{FF2B5EF4-FFF2-40B4-BE49-F238E27FC236}">
                <a16:creationId xmlns:a16="http://schemas.microsoft.com/office/drawing/2014/main" id="{DBC0670F-D8D5-46D1-8BD9-9346C49FDCEA}"/>
              </a:ext>
            </a:extLst>
          </p:cNvPr>
          <p:cNvSpPr/>
          <p:nvPr/>
        </p:nvSpPr>
        <p:spPr>
          <a:xfrm>
            <a:off x="5440842" y="3289247"/>
            <a:ext cx="64987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>
                <a:solidFill>
                  <a:schemeClr val="bg2">
                    <a:lumMod val="25000"/>
                  </a:schemeClr>
                </a:solidFill>
              </a:rPr>
              <a:t>Skillnaden mellan virus och bakterier</a:t>
            </a:r>
          </a:p>
          <a:p>
            <a:r>
              <a:rPr lang="sv-SE" b="1">
                <a:solidFill>
                  <a:schemeClr val="bg2">
                    <a:lumMod val="25000"/>
                  </a:schemeClr>
                </a:solidFill>
              </a:rPr>
              <a:t>Virus är inte levande men det är bakterier.</a:t>
            </a:r>
            <a:br>
              <a:rPr lang="sv-SE" b="1">
                <a:solidFill>
                  <a:schemeClr val="bg2">
                    <a:lumMod val="25000"/>
                  </a:schemeClr>
                </a:solidFill>
              </a:rPr>
            </a:br>
            <a:r>
              <a:rPr lang="sv-SE" b="1">
                <a:solidFill>
                  <a:schemeClr val="bg2">
                    <a:lumMod val="25000"/>
                  </a:schemeClr>
                </a:solidFill>
              </a:rPr>
              <a:t>Många undersökningar har visat att koppar</a:t>
            </a:r>
            <a:br>
              <a:rPr lang="sv-SE" b="1">
                <a:solidFill>
                  <a:schemeClr val="bg2">
                    <a:lumMod val="25000"/>
                  </a:schemeClr>
                </a:solidFill>
              </a:rPr>
            </a:br>
            <a:r>
              <a:rPr lang="sv-SE" b="1">
                <a:solidFill>
                  <a:srgbClr val="FF0000"/>
                </a:solidFill>
              </a:rPr>
              <a:t>har både antivirala och antibakteriella effekter.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27BC1B5-A667-41BA-AC81-C308F66034A1}"/>
              </a:ext>
            </a:extLst>
          </p:cNvPr>
          <p:cNvSpPr txBox="1"/>
          <p:nvPr/>
        </p:nvSpPr>
        <p:spPr>
          <a:xfrm>
            <a:off x="423666" y="4755443"/>
            <a:ext cx="3568583" cy="402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v-SE" sz="1500" b="1">
                <a:solidFill>
                  <a:schemeClr val="tx2">
                    <a:lumMod val="75000"/>
                  </a:schemeClr>
                </a:solidFill>
              </a:rPr>
              <a:t>Antimikrobiell effekt av koppar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08A8EDA-08C6-4081-8803-C3C1AC655AD1}"/>
              </a:ext>
            </a:extLst>
          </p:cNvPr>
          <p:cNvSpPr txBox="1"/>
          <p:nvPr/>
        </p:nvSpPr>
        <p:spPr>
          <a:xfrm>
            <a:off x="441263" y="5110534"/>
            <a:ext cx="2236941" cy="530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v-SE" sz="1000" b="1"/>
              <a:t>Antimikrobiell koppar påverkar</a:t>
            </a:r>
          </a:p>
          <a:p>
            <a:pPr>
              <a:lnSpc>
                <a:spcPct val="150000"/>
              </a:lnSpc>
            </a:pPr>
            <a:r>
              <a:rPr lang="sv-SE" sz="1000" b="1"/>
              <a:t>duplicering av viralt RNA</a:t>
            </a:r>
          </a:p>
        </p:txBody>
      </p:sp>
      <p:pic>
        <p:nvPicPr>
          <p:cNvPr id="81" name="Picture 4" descr="copper structure 이미지 검색결과">
            <a:extLst>
              <a:ext uri="{FF2B5EF4-FFF2-40B4-BE49-F238E27FC236}">
                <a16:creationId xmlns:a16="http://schemas.microsoft.com/office/drawing/2014/main" id="{ECE93471-C6E1-4283-A4D1-0C6E8FA8B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279" y="5383227"/>
            <a:ext cx="1008580" cy="10447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" name="그룹 81">
            <a:extLst>
              <a:ext uri="{FF2B5EF4-FFF2-40B4-BE49-F238E27FC236}">
                <a16:creationId xmlns:a16="http://schemas.microsoft.com/office/drawing/2014/main" id="{DE43650B-9331-4979-A88C-619648C5CB67}"/>
              </a:ext>
            </a:extLst>
          </p:cNvPr>
          <p:cNvGrpSpPr/>
          <p:nvPr/>
        </p:nvGrpSpPr>
        <p:grpSpPr>
          <a:xfrm>
            <a:off x="4158643" y="4807078"/>
            <a:ext cx="2699013" cy="1520292"/>
            <a:chOff x="353222" y="3822238"/>
            <a:chExt cx="4815802" cy="2437999"/>
          </a:xfrm>
          <a:solidFill>
            <a:srgbClr val="FF0000"/>
          </a:solidFill>
        </p:grpSpPr>
        <p:pic>
          <p:nvPicPr>
            <p:cNvPr id="83" name="Picture 2" descr="RNA polymerase 이미지 검색결과">
              <a:extLst>
                <a:ext uri="{FF2B5EF4-FFF2-40B4-BE49-F238E27FC236}">
                  <a16:creationId xmlns:a16="http://schemas.microsoft.com/office/drawing/2014/main" id="{9F4D9961-0ADF-4962-B14E-D3EEE391F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22" y="3822238"/>
              <a:ext cx="4815802" cy="2437999"/>
            </a:xfrm>
            <a:prstGeom prst="rect">
              <a:avLst/>
            </a:prstGeom>
            <a:grpFill/>
          </p:spPr>
        </p:pic>
        <p:sp>
          <p:nvSpPr>
            <p:cNvPr id="84" name="덧셈 기호 10">
              <a:extLst>
                <a:ext uri="{FF2B5EF4-FFF2-40B4-BE49-F238E27FC236}">
                  <a16:creationId xmlns:a16="http://schemas.microsoft.com/office/drawing/2014/main" id="{7E46A707-EA59-4675-95DD-D07DAE530CB6}"/>
                </a:ext>
              </a:extLst>
            </p:cNvPr>
            <p:cNvSpPr/>
            <p:nvPr/>
          </p:nvSpPr>
          <p:spPr>
            <a:xfrm rot="20682007">
              <a:off x="2568494" y="3984605"/>
              <a:ext cx="804805" cy="804805"/>
            </a:xfrm>
            <a:prstGeom prst="mathPlus">
              <a:avLst>
                <a:gd name="adj1" fmla="val 11875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" name="덧셈 기호 15">
              <a:extLst>
                <a:ext uri="{FF2B5EF4-FFF2-40B4-BE49-F238E27FC236}">
                  <a16:creationId xmlns:a16="http://schemas.microsoft.com/office/drawing/2014/main" id="{0559CF50-6858-4F57-83D8-44A77E300EF6}"/>
                </a:ext>
              </a:extLst>
            </p:cNvPr>
            <p:cNvSpPr/>
            <p:nvPr/>
          </p:nvSpPr>
          <p:spPr>
            <a:xfrm rot="1353144">
              <a:off x="2751626" y="5166103"/>
              <a:ext cx="804805" cy="804805"/>
            </a:xfrm>
            <a:prstGeom prst="mathPlus">
              <a:avLst>
                <a:gd name="adj1" fmla="val 11875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6" name="그룹 85">
            <a:extLst>
              <a:ext uri="{FF2B5EF4-FFF2-40B4-BE49-F238E27FC236}">
                <a16:creationId xmlns:a16="http://schemas.microsoft.com/office/drawing/2014/main" id="{39F78442-0C7C-4C89-8B6E-C247E5356563}"/>
              </a:ext>
            </a:extLst>
          </p:cNvPr>
          <p:cNvGrpSpPr/>
          <p:nvPr/>
        </p:nvGrpSpPr>
        <p:grpSpPr>
          <a:xfrm>
            <a:off x="4404302" y="4781751"/>
            <a:ext cx="782920" cy="1789969"/>
            <a:chOff x="2568494" y="3984605"/>
            <a:chExt cx="987937" cy="1986303"/>
          </a:xfrm>
          <a:solidFill>
            <a:srgbClr val="FF0000"/>
          </a:solidFill>
        </p:grpSpPr>
        <p:sp>
          <p:nvSpPr>
            <p:cNvPr id="88" name="덧셈 기호 10">
              <a:extLst>
                <a:ext uri="{FF2B5EF4-FFF2-40B4-BE49-F238E27FC236}">
                  <a16:creationId xmlns:a16="http://schemas.microsoft.com/office/drawing/2014/main" id="{E1A71814-B398-4C9B-9349-71DD19D61DD0}"/>
                </a:ext>
              </a:extLst>
            </p:cNvPr>
            <p:cNvSpPr/>
            <p:nvPr/>
          </p:nvSpPr>
          <p:spPr>
            <a:xfrm rot="20682007">
              <a:off x="2568494" y="3984605"/>
              <a:ext cx="804805" cy="804805"/>
            </a:xfrm>
            <a:prstGeom prst="mathPlus">
              <a:avLst>
                <a:gd name="adj1" fmla="val 11875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" name="덧셈 기호 15">
              <a:extLst>
                <a:ext uri="{FF2B5EF4-FFF2-40B4-BE49-F238E27FC236}">
                  <a16:creationId xmlns:a16="http://schemas.microsoft.com/office/drawing/2014/main" id="{270D53E1-6FAE-4AF0-9E3C-07C045114D71}"/>
                </a:ext>
              </a:extLst>
            </p:cNvPr>
            <p:cNvSpPr/>
            <p:nvPr/>
          </p:nvSpPr>
          <p:spPr>
            <a:xfrm rot="1353144">
              <a:off x="2751626" y="5166103"/>
              <a:ext cx="804805" cy="804805"/>
            </a:xfrm>
            <a:prstGeom prst="mathPlus">
              <a:avLst>
                <a:gd name="adj1" fmla="val 11875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B7480AC8-90BC-4250-B5F4-0F73EB403A92}"/>
              </a:ext>
            </a:extLst>
          </p:cNvPr>
          <p:cNvSpPr txBox="1"/>
          <p:nvPr/>
        </p:nvSpPr>
        <p:spPr>
          <a:xfrm>
            <a:off x="7065130" y="4796883"/>
            <a:ext cx="45210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b="1"/>
              <a:t>Bakterier som härrör från mänskliga händer ger en utmärkt miljö för tillväxt av virus.</a:t>
            </a:r>
          </a:p>
          <a:p>
            <a:br>
              <a:rPr lang="sv-SE" sz="1200" b="1"/>
            </a:br>
            <a:r>
              <a:rPr lang="sv-SE" sz="1200" b="1"/>
              <a:t>Antimikrobiell koppar hämmar bakterietillväxt och förstör därmed miljön där virus kan föröka sig.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25BC8425-11D2-3B4D-AE43-0671A2B8B5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8740" y="4554832"/>
            <a:ext cx="1112176" cy="252246"/>
          </a:xfrm>
          <a:prstGeom prst="rect">
            <a:avLst/>
          </a:prstGeom>
        </p:spPr>
      </p:pic>
      <p:pic>
        <p:nvPicPr>
          <p:cNvPr id="22" name="Kuva 21">
            <a:extLst>
              <a:ext uri="{FF2B5EF4-FFF2-40B4-BE49-F238E27FC236}">
                <a16:creationId xmlns:a16="http://schemas.microsoft.com/office/drawing/2014/main" id="{1405470C-4589-5545-89D7-1E45E2F51F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8390" y="4784312"/>
            <a:ext cx="2996069" cy="234126"/>
          </a:xfrm>
          <a:prstGeom prst="rect">
            <a:avLst/>
          </a:prstGeom>
        </p:spPr>
      </p:pic>
      <p:pic>
        <p:nvPicPr>
          <p:cNvPr id="24" name="Kuva 23">
            <a:extLst>
              <a:ext uri="{FF2B5EF4-FFF2-40B4-BE49-F238E27FC236}">
                <a16:creationId xmlns:a16="http://schemas.microsoft.com/office/drawing/2014/main" id="{F4CB14CE-BFE0-2D4F-B3B5-9D1E9D17D1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1113" y="6071029"/>
            <a:ext cx="4942366" cy="447857"/>
          </a:xfrm>
          <a:prstGeom prst="rect">
            <a:avLst/>
          </a:prstGeom>
        </p:spPr>
      </p:pic>
      <p:pic>
        <p:nvPicPr>
          <p:cNvPr id="26" name="Kuva 25">
            <a:extLst>
              <a:ext uri="{FF2B5EF4-FFF2-40B4-BE49-F238E27FC236}">
                <a16:creationId xmlns:a16="http://schemas.microsoft.com/office/drawing/2014/main" id="{E556EF56-2B53-0847-AE7E-75CCA1D8B4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37025" y="1554041"/>
            <a:ext cx="906222" cy="18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7747"/>
      </p:ext>
    </p:extLst>
  </p:cSld>
  <p:clrMapOvr>
    <a:masterClrMapping/>
  </p:clrMapOvr>
  <p:transition spd="slow" advTm="7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10 형태 1"/>
          <p:cNvSpPr txBox="1"/>
          <p:nvPr/>
        </p:nvSpPr>
        <p:spPr>
          <a:xfrm>
            <a:off x="174351" y="463499"/>
            <a:ext cx="6954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defTabSz="457200" latinLnBrk="0">
              <a:defRPr/>
            </a:pPr>
            <a:r>
              <a:rPr lang="sv-SE" sz="3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Antimikrobiell effekt av koppar  </a:t>
            </a:r>
          </a:p>
        </p:txBody>
      </p:sp>
      <p:cxnSp>
        <p:nvCxnSpPr>
          <p:cNvPr id="5" name="슬라이드 10 형태 3"/>
          <p:cNvCxnSpPr/>
          <p:nvPr/>
        </p:nvCxnSpPr>
        <p:spPr>
          <a:xfrm>
            <a:off x="0" y="6488935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슬라이드 10 형태 4 그룹 1"/>
          <p:cNvSpPr txBox="1"/>
          <p:nvPr/>
        </p:nvSpPr>
        <p:spPr>
          <a:xfrm>
            <a:off x="9538827" y="6569636"/>
            <a:ext cx="10310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50" b="1" i="0" u="none" strike="noStrike" cap="none" normalizeH="0" baseline="0" noProof="0">
                <a:ln>
                  <a:noFill/>
                </a:ln>
                <a:solidFill>
                  <a:srgbClr val="32A5DD"/>
                </a:solidFill>
                <a:uLnTx/>
                <a:uFillTx/>
                <a:latin typeface="微软雅黑"/>
                <a:ea typeface="微软雅黑"/>
                <a:cs typeface="+mn-cs"/>
              </a:rPr>
              <a:t>INNOHOIVA</a:t>
            </a:r>
          </a:p>
        </p:txBody>
      </p:sp>
      <p:sp>
        <p:nvSpPr>
          <p:cNvPr id="18" name="슬라이드 10 형태 5"/>
          <p:cNvSpPr txBox="1"/>
          <p:nvPr/>
        </p:nvSpPr>
        <p:spPr>
          <a:xfrm>
            <a:off x="11028220" y="6518881"/>
            <a:ext cx="483292" cy="29470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737373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sp>
        <p:nvSpPr>
          <p:cNvPr id="19" name="슬라이드 10 형태 6"/>
          <p:cNvSpPr/>
          <p:nvPr/>
        </p:nvSpPr>
        <p:spPr>
          <a:xfrm>
            <a:off x="333714" y="296133"/>
            <a:ext cx="1304925" cy="615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D157302-21E6-4B17-8F9D-94A4E004777E}"/>
              </a:ext>
            </a:extLst>
          </p:cNvPr>
          <p:cNvSpPr txBox="1"/>
          <p:nvPr/>
        </p:nvSpPr>
        <p:spPr>
          <a:xfrm>
            <a:off x="581370" y="2704388"/>
            <a:ext cx="5025103" cy="756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v-SE" sz="1000" b="1">
                <a:latin typeface="Arial" panose="020B0604020202020204" pitchFamily="34" charset="0"/>
                <a:cs typeface="Arial" panose="020B0604020202020204" pitchFamily="34" charset="0"/>
              </a:rPr>
              <a:t>Bakterier känner igen Cu+-joner på kopparytan som ett viktigt näringsämne </a:t>
            </a:r>
          </a:p>
          <a:p>
            <a:pPr algn="ctr">
              <a:lnSpc>
                <a:spcPct val="150000"/>
              </a:lnSpc>
            </a:pPr>
            <a:r>
              <a:rPr lang="sv-SE" sz="1000" b="1">
                <a:latin typeface="Arial" panose="020B0604020202020204" pitchFamily="34" charset="0"/>
                <a:cs typeface="Arial" panose="020B0604020202020204" pitchFamily="34" charset="0"/>
              </a:rPr>
              <a:t>och tar upp jonerna i cellen.</a:t>
            </a:r>
          </a:p>
          <a:p>
            <a:pPr algn="ctr">
              <a:lnSpc>
                <a:spcPct val="150000"/>
              </a:lnSpc>
            </a:pPr>
            <a:r>
              <a:rPr lang="sv-SE" sz="1000" b="1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sv-SE" sz="1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Cu+ kommer in i bakteriecellen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43DBFC2-A505-4D7C-9560-418ECE0ECCCE}"/>
              </a:ext>
            </a:extLst>
          </p:cNvPr>
          <p:cNvSpPr txBox="1"/>
          <p:nvPr/>
        </p:nvSpPr>
        <p:spPr>
          <a:xfrm>
            <a:off x="6539219" y="2662160"/>
            <a:ext cx="4558048" cy="756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v-SE" sz="1000" b="1">
                <a:latin typeface="Arial" panose="020B0604020202020204" pitchFamily="34" charset="0"/>
                <a:cs typeface="Arial" panose="020B0604020202020204" pitchFamily="34" charset="0"/>
              </a:rPr>
              <a:t>Cu+-joner som tas upp av bakterien gör hål i cellmembranet,</a:t>
            </a:r>
          </a:p>
          <a:p>
            <a:pPr algn="ctr">
              <a:lnSpc>
                <a:spcPct val="150000"/>
              </a:lnSpc>
            </a:pPr>
            <a:r>
              <a:rPr lang="sv-SE" sz="1000" b="1">
                <a:latin typeface="Arial" panose="020B0604020202020204" pitchFamily="34" charset="0"/>
                <a:cs typeface="Arial" panose="020B0604020202020204" pitchFamily="34" charset="0"/>
              </a:rPr>
              <a:t>och då börjar bakteriecellen att förlora näringsämnen och vatten.</a:t>
            </a:r>
          </a:p>
          <a:p>
            <a:pPr algn="ctr">
              <a:lnSpc>
                <a:spcPct val="150000"/>
              </a:lnSpc>
            </a:pPr>
            <a:r>
              <a:rPr lang="sv-SE" sz="1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bakteriecellen förstörs</a:t>
            </a:r>
          </a:p>
        </p:txBody>
      </p:sp>
      <p:pic>
        <p:nvPicPr>
          <p:cNvPr id="67" name="그림 66">
            <a:extLst>
              <a:ext uri="{FF2B5EF4-FFF2-40B4-BE49-F238E27FC236}">
                <a16:creationId xmlns:a16="http://schemas.microsoft.com/office/drawing/2014/main" id="{296FD4C6-4509-473E-8D9F-79B935B30E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08"/>
          <a:stretch/>
        </p:blipFill>
        <p:spPr>
          <a:xfrm>
            <a:off x="475658" y="3611812"/>
            <a:ext cx="11162866" cy="1772988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9EBD9E01-2FAD-4F47-A8E5-D4E07DCF793E}"/>
              </a:ext>
            </a:extLst>
          </p:cNvPr>
          <p:cNvSpPr txBox="1"/>
          <p:nvPr/>
        </p:nvSpPr>
        <p:spPr>
          <a:xfrm>
            <a:off x="530555" y="5501350"/>
            <a:ext cx="4577928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v-SE" sz="1000" b="1">
                <a:latin typeface="Arial" panose="020B0604020202020204" pitchFamily="34" charset="0"/>
                <a:cs typeface="Arial" panose="020B0604020202020204" pitchFamily="34" charset="0"/>
              </a:rPr>
              <a:t>Cu+-jonen tar aktivt syre från hålen i cellväggen.</a:t>
            </a:r>
          </a:p>
          <a:p>
            <a:pPr algn="ctr">
              <a:lnSpc>
                <a:spcPct val="150000"/>
              </a:lnSpc>
            </a:pPr>
            <a:r>
              <a:rPr lang="sv-SE" sz="1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Cellförstörelsen accelererar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CC438E4-4EA5-4601-99CA-FD2FCC9E15D3}"/>
              </a:ext>
            </a:extLst>
          </p:cNvPr>
          <p:cNvSpPr txBox="1"/>
          <p:nvPr/>
        </p:nvSpPr>
        <p:spPr>
          <a:xfrm>
            <a:off x="6978982" y="5465500"/>
            <a:ext cx="4578648" cy="756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v-SE" sz="1000" b="1">
                <a:latin typeface="Arial" panose="020B0604020202020204" pitchFamily="34" charset="0"/>
                <a:cs typeface="Arial" panose="020B0604020202020204" pitchFamily="34" charset="0"/>
              </a:rPr>
              <a:t>Så småningom förstörs bakterien helt på grund av att dess andningsorgan, metabolism och DNA är så allvarligt skadade. </a:t>
            </a:r>
          </a:p>
          <a:p>
            <a:pPr lvl="2">
              <a:lnSpc>
                <a:spcPct val="150000"/>
              </a:lnSpc>
            </a:pPr>
            <a:r>
              <a:rPr lang="sv-SE" sz="1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den förstörda bakterien kan inte längre delas</a:t>
            </a:r>
          </a:p>
        </p:txBody>
      </p:sp>
      <p:pic>
        <p:nvPicPr>
          <p:cNvPr id="70" name="그림 69">
            <a:extLst>
              <a:ext uri="{FF2B5EF4-FFF2-40B4-BE49-F238E27FC236}">
                <a16:creationId xmlns:a16="http://schemas.microsoft.com/office/drawing/2014/main" id="{0970B893-7346-4C52-94C0-90895C316D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11"/>
          <a:stretch/>
        </p:blipFill>
        <p:spPr>
          <a:xfrm>
            <a:off x="887877" y="1105240"/>
            <a:ext cx="10750647" cy="1584176"/>
          </a:xfrm>
          <a:prstGeom prst="rect">
            <a:avLst/>
          </a:prstGeom>
        </p:spPr>
      </p:pic>
      <p:sp>
        <p:nvSpPr>
          <p:cNvPr id="71" name="직사각형 70">
            <a:extLst>
              <a:ext uri="{FF2B5EF4-FFF2-40B4-BE49-F238E27FC236}">
                <a16:creationId xmlns:a16="http://schemas.microsoft.com/office/drawing/2014/main" id="{F3741A49-AE9C-4608-B03E-CD1BDC8B246E}"/>
              </a:ext>
            </a:extLst>
          </p:cNvPr>
          <p:cNvSpPr/>
          <p:nvPr/>
        </p:nvSpPr>
        <p:spPr>
          <a:xfrm>
            <a:off x="1512888" y="1067123"/>
            <a:ext cx="72008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b="1">
                <a:solidFill>
                  <a:schemeClr val="tx1"/>
                </a:solidFill>
              </a:rPr>
              <a:t>Bakterie</a:t>
            </a:r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3420BBBB-757F-4C17-AC99-C96238DD30DE}"/>
              </a:ext>
            </a:extLst>
          </p:cNvPr>
          <p:cNvSpPr/>
          <p:nvPr/>
        </p:nvSpPr>
        <p:spPr>
          <a:xfrm>
            <a:off x="3025056" y="2282787"/>
            <a:ext cx="72008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b="1">
                <a:solidFill>
                  <a:schemeClr val="tx1"/>
                </a:solidFill>
              </a:rPr>
              <a:t>Cu</a:t>
            </a:r>
          </a:p>
        </p:txBody>
      </p:sp>
      <p:sp>
        <p:nvSpPr>
          <p:cNvPr id="73" name="직사각형 72">
            <a:extLst>
              <a:ext uri="{FF2B5EF4-FFF2-40B4-BE49-F238E27FC236}">
                <a16:creationId xmlns:a16="http://schemas.microsoft.com/office/drawing/2014/main" id="{BFEB78EA-25F2-4872-9500-76B39BCA8889}"/>
              </a:ext>
            </a:extLst>
          </p:cNvPr>
          <p:cNvSpPr/>
          <p:nvPr/>
        </p:nvSpPr>
        <p:spPr>
          <a:xfrm>
            <a:off x="8548226" y="2298565"/>
            <a:ext cx="72008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b="1">
                <a:solidFill>
                  <a:schemeClr val="tx1"/>
                </a:solidFill>
              </a:rPr>
              <a:t>Cu</a:t>
            </a:r>
          </a:p>
        </p:txBody>
      </p:sp>
      <p:sp>
        <p:nvSpPr>
          <p:cNvPr id="74" name="직사각형 73">
            <a:extLst>
              <a:ext uri="{FF2B5EF4-FFF2-40B4-BE49-F238E27FC236}">
                <a16:creationId xmlns:a16="http://schemas.microsoft.com/office/drawing/2014/main" id="{320A1051-7716-42E3-AF8F-2C54C0D53960}"/>
              </a:ext>
            </a:extLst>
          </p:cNvPr>
          <p:cNvSpPr/>
          <p:nvPr/>
        </p:nvSpPr>
        <p:spPr>
          <a:xfrm>
            <a:off x="2665016" y="5069557"/>
            <a:ext cx="72008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b="1">
                <a:solidFill>
                  <a:schemeClr val="tx1"/>
                </a:solidFill>
              </a:rPr>
              <a:t>Cu</a:t>
            </a:r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34A31A92-5CBC-4A0D-8139-E0BCB2CD5C95}"/>
              </a:ext>
            </a:extLst>
          </p:cNvPr>
          <p:cNvSpPr/>
          <p:nvPr/>
        </p:nvSpPr>
        <p:spPr>
          <a:xfrm>
            <a:off x="8548226" y="5069557"/>
            <a:ext cx="72008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b="1">
                <a:solidFill>
                  <a:schemeClr val="tx1"/>
                </a:solidFill>
              </a:rPr>
              <a:t>Cu</a:t>
            </a:r>
          </a:p>
        </p:txBody>
      </p: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A58E6A7D-7DC9-449F-A139-A1212B541CE8}"/>
              </a:ext>
            </a:extLst>
          </p:cNvPr>
          <p:cNvSpPr/>
          <p:nvPr/>
        </p:nvSpPr>
        <p:spPr>
          <a:xfrm>
            <a:off x="2914041" y="1077424"/>
            <a:ext cx="72008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b="1">
                <a:solidFill>
                  <a:schemeClr val="tx1"/>
                </a:solidFill>
              </a:rPr>
              <a:t>Cu+</a:t>
            </a:r>
          </a:p>
        </p:txBody>
      </p:sp>
      <p:sp>
        <p:nvSpPr>
          <p:cNvPr id="77" name="직사각형 76">
            <a:extLst>
              <a:ext uri="{FF2B5EF4-FFF2-40B4-BE49-F238E27FC236}">
                <a16:creationId xmlns:a16="http://schemas.microsoft.com/office/drawing/2014/main" id="{DCF118B0-C5CD-4FB9-AA33-3D3F300676EC}"/>
              </a:ext>
            </a:extLst>
          </p:cNvPr>
          <p:cNvSpPr/>
          <p:nvPr/>
        </p:nvSpPr>
        <p:spPr>
          <a:xfrm>
            <a:off x="9041193" y="1132370"/>
            <a:ext cx="1512168" cy="372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00" b="1">
                <a:solidFill>
                  <a:schemeClr val="tx1"/>
                </a:solidFill>
              </a:rPr>
              <a:t>Vatten och näringsämnen</a:t>
            </a:r>
          </a:p>
        </p:txBody>
      </p:sp>
      <p:sp>
        <p:nvSpPr>
          <p:cNvPr id="78" name="직사각형 77">
            <a:extLst>
              <a:ext uri="{FF2B5EF4-FFF2-40B4-BE49-F238E27FC236}">
                <a16:creationId xmlns:a16="http://schemas.microsoft.com/office/drawing/2014/main" id="{DC0443E6-6813-41C2-9F3B-F4B60A55BEED}"/>
              </a:ext>
            </a:extLst>
          </p:cNvPr>
          <p:cNvSpPr/>
          <p:nvPr/>
        </p:nvSpPr>
        <p:spPr>
          <a:xfrm>
            <a:off x="1080840" y="3908637"/>
            <a:ext cx="158417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b="1">
                <a:solidFill>
                  <a:schemeClr val="tx1"/>
                </a:solidFill>
              </a:rPr>
              <a:t>Aktivt syre</a:t>
            </a:r>
          </a:p>
        </p:txBody>
      </p:sp>
    </p:spTree>
    <p:extLst>
      <p:ext uri="{BB962C8B-B14F-4D97-AF65-F5344CB8AC3E}">
        <p14:creationId xmlns:p14="http://schemas.microsoft.com/office/powerpoint/2010/main" val="2037303394"/>
      </p:ext>
    </p:extLst>
  </p:cSld>
  <p:clrMapOvr>
    <a:masterClrMapping/>
  </p:clrMapOvr>
  <p:transition spd="slow" advTm="7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12 형태 2"/>
          <p:cNvSpPr txBox="1"/>
          <p:nvPr/>
        </p:nvSpPr>
        <p:spPr>
          <a:xfrm>
            <a:off x="243290" y="401649"/>
            <a:ext cx="3784294" cy="350970"/>
          </a:xfrm>
          <a:prstGeom prst="rect">
            <a:avLst/>
          </a:prstGeom>
        </p:spPr>
        <p:txBody>
          <a:bodyPr>
            <a:noAutofit/>
          </a:bodyPr>
          <a:lstStyle>
            <a:lvl1pPr algn="dist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Calibri"/>
              <a:ea typeface="微软雅黑"/>
              <a:cs typeface="+mj-cs"/>
            </a:endParaRPr>
          </a:p>
        </p:txBody>
      </p:sp>
      <p:cxnSp>
        <p:nvCxnSpPr>
          <p:cNvPr id="5" name="슬라이드 12 형태 3"/>
          <p:cNvCxnSpPr/>
          <p:nvPr/>
        </p:nvCxnSpPr>
        <p:spPr>
          <a:xfrm>
            <a:off x="0" y="6488935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슬라이드 12 형태 4 그룹 1"/>
          <p:cNvSpPr txBox="1"/>
          <p:nvPr/>
        </p:nvSpPr>
        <p:spPr>
          <a:xfrm>
            <a:off x="9538827" y="6569636"/>
            <a:ext cx="10310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50" b="1" i="0" u="none" strike="noStrike" cap="none" normalizeH="0" baseline="0" noProof="0">
                <a:ln>
                  <a:noFill/>
                </a:ln>
                <a:solidFill>
                  <a:srgbClr val="32A5DD"/>
                </a:solidFill>
                <a:uLnTx/>
                <a:uFillTx/>
                <a:latin typeface="微软雅黑"/>
                <a:ea typeface="微软雅黑"/>
                <a:cs typeface="+mn-cs"/>
              </a:rPr>
              <a:t>INNOHOIVA</a:t>
            </a:r>
          </a:p>
        </p:txBody>
      </p:sp>
      <p:sp>
        <p:nvSpPr>
          <p:cNvPr id="18" name="슬라이드 12 형태 5"/>
          <p:cNvSpPr txBox="1"/>
          <p:nvPr/>
        </p:nvSpPr>
        <p:spPr>
          <a:xfrm>
            <a:off x="11028220" y="6518881"/>
            <a:ext cx="483292" cy="29470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737373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sp>
        <p:nvSpPr>
          <p:cNvPr id="19" name="슬라이드 12 형태 6"/>
          <p:cNvSpPr/>
          <p:nvPr/>
        </p:nvSpPr>
        <p:spPr>
          <a:xfrm>
            <a:off x="333714" y="296133"/>
            <a:ext cx="1304925" cy="615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DBA3EFB3-BC58-497B-BADC-DDE0F9E51B8F}"/>
              </a:ext>
            </a:extLst>
          </p:cNvPr>
          <p:cNvSpPr/>
          <p:nvPr/>
        </p:nvSpPr>
        <p:spPr>
          <a:xfrm>
            <a:off x="0" y="-86686"/>
            <a:ext cx="11948710" cy="924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sv-SE" sz="3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Forskningsdata om kopparns antivirala egenskaper </a:t>
            </a: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BAE5B542-625D-4F13-A299-6E57BBA22498}"/>
              </a:ext>
            </a:extLst>
          </p:cNvPr>
          <p:cNvSpPr/>
          <p:nvPr/>
        </p:nvSpPr>
        <p:spPr>
          <a:xfrm>
            <a:off x="333714" y="1205948"/>
            <a:ext cx="3241433" cy="98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v-SE" sz="1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 mänskliga smittsamma coronaviruset kvarstår på ytor som plast, keramiska plattor, glas och rostfritt stål i minst fem dagar.</a:t>
            </a:r>
          </a:p>
        </p:txBody>
      </p:sp>
      <p:pic>
        <p:nvPicPr>
          <p:cNvPr id="60" name="그림 59">
            <a:extLst>
              <a:ext uri="{FF2B5EF4-FFF2-40B4-BE49-F238E27FC236}">
                <a16:creationId xmlns:a16="http://schemas.microsoft.com/office/drawing/2014/main" id="{80DA31DD-8017-41F8-9AC6-5E9E5F7FC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575" y="1025135"/>
            <a:ext cx="4248472" cy="1736736"/>
          </a:xfrm>
          <a:prstGeom prst="rect">
            <a:avLst/>
          </a:prstGeom>
        </p:spPr>
      </p:pic>
      <p:sp>
        <p:nvSpPr>
          <p:cNvPr id="61" name="직사각형 60">
            <a:extLst>
              <a:ext uri="{FF2B5EF4-FFF2-40B4-BE49-F238E27FC236}">
                <a16:creationId xmlns:a16="http://schemas.microsoft.com/office/drawing/2014/main" id="{E5E6A063-C3E1-492A-8DA3-E21B59924D17}"/>
              </a:ext>
            </a:extLst>
          </p:cNvPr>
          <p:cNvSpPr/>
          <p:nvPr/>
        </p:nvSpPr>
        <p:spPr>
          <a:xfrm>
            <a:off x="5836930" y="2786349"/>
            <a:ext cx="51912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sv-SE" sz="900" b="1">
                <a:solidFill>
                  <a:srgbClr val="131313"/>
                </a:solidFill>
                <a:latin typeface="+mj-lt"/>
              </a:rPr>
              <a:t>▲ Det för människor farliga coronavirus 229E förblir smittsamt på vanliga kontaktytor  (</a:t>
            </a:r>
            <a:r>
              <a:rPr lang="sv-SE" sz="900" b="1">
                <a:latin typeface="+mj-lt"/>
              </a:rPr>
              <a:t>Sarah L. Warnes, Zoë R. Little, C. William Keevil)</a:t>
            </a:r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4AAA4D1A-ABD1-4E51-AE5D-9BE12829B6FD}"/>
              </a:ext>
            </a:extLst>
          </p:cNvPr>
          <p:cNvSpPr/>
          <p:nvPr/>
        </p:nvSpPr>
        <p:spPr>
          <a:xfrm>
            <a:off x="243290" y="3298211"/>
            <a:ext cx="916240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300" b="1"/>
              <a:t>På kopparytor blir viruset inaktivt inom 30 minuter. </a:t>
            </a:r>
            <a:r>
              <a:rPr lang="sv-SE" sz="1300" b="1">
                <a:solidFill>
                  <a:srgbClr val="FF0000"/>
                </a:solidFill>
              </a:rPr>
              <a:t>Koppar förstör både virusets struktur och dess arvsmassa.</a:t>
            </a:r>
          </a:p>
          <a:p>
            <a:endParaRPr lang="ko-KR" altLang="en-US" sz="1300" b="1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F8D66805-4C14-4830-889B-135B17B9F3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722"/>
          <a:stretch/>
        </p:blipFill>
        <p:spPr>
          <a:xfrm>
            <a:off x="975924" y="3548426"/>
            <a:ext cx="10240152" cy="2565706"/>
          </a:xfrm>
          <a:prstGeom prst="rect">
            <a:avLst/>
          </a:prstGeom>
        </p:spPr>
      </p:pic>
      <p:sp>
        <p:nvSpPr>
          <p:cNvPr id="64" name="직사각형 63">
            <a:extLst>
              <a:ext uri="{FF2B5EF4-FFF2-40B4-BE49-F238E27FC236}">
                <a16:creationId xmlns:a16="http://schemas.microsoft.com/office/drawing/2014/main" id="{CA223E57-5FFA-4CD1-BA6A-87B43C734C2E}"/>
              </a:ext>
            </a:extLst>
          </p:cNvPr>
          <p:cNvSpPr/>
          <p:nvPr/>
        </p:nvSpPr>
        <p:spPr>
          <a:xfrm>
            <a:off x="2552712" y="6079253"/>
            <a:ext cx="78141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sv-SE" sz="900" b="1">
                <a:solidFill>
                  <a:srgbClr val="131313"/>
                </a:solidFill>
              </a:rPr>
              <a:t>▲ Det för människor farliga coronavirus 229E förblir smittsamt på vanliga kontaktytor</a:t>
            </a:r>
          </a:p>
          <a:p>
            <a:pPr algn="ctr" fontAlgn="base"/>
            <a:r>
              <a:rPr lang="sv-SE" sz="900" b="1">
                <a:solidFill>
                  <a:srgbClr val="131313"/>
                </a:solidFill>
              </a:rPr>
              <a:t> (</a:t>
            </a:r>
            <a:r>
              <a:rPr lang="sv-SE" sz="900" b="1"/>
              <a:t>Sarah L. Warnes, Zoë R. Little, C. William Keevil)</a:t>
            </a:r>
          </a:p>
        </p:txBody>
      </p:sp>
      <p:pic>
        <p:nvPicPr>
          <p:cNvPr id="3" name="Kuva 2" descr="Kuva, joka sisältää kohteen näyttökuva&#10;&#10;Kuvaus luotu automaattisesti">
            <a:extLst>
              <a:ext uri="{FF2B5EF4-FFF2-40B4-BE49-F238E27FC236}">
                <a16:creationId xmlns:a16="http://schemas.microsoft.com/office/drawing/2014/main" id="{DE320BE0-7A4E-B145-B40F-31F32BFA8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9047" y="1399004"/>
            <a:ext cx="1778000" cy="63021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EF057829-808E-5148-BEB3-11D1028D26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266738" y="1753341"/>
            <a:ext cx="1736737" cy="304800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2CD4D817-9680-D349-8DB4-EBA0AFF08B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0877" y="2615312"/>
            <a:ext cx="1421770" cy="171988"/>
          </a:xfrm>
          <a:prstGeom prst="rect">
            <a:avLst/>
          </a:prstGeom>
        </p:spPr>
      </p:pic>
      <p:pic>
        <p:nvPicPr>
          <p:cNvPr id="27" name="Kuva 26">
            <a:extLst>
              <a:ext uri="{FF2B5EF4-FFF2-40B4-BE49-F238E27FC236}">
                <a16:creationId xmlns:a16="http://schemas.microsoft.com/office/drawing/2014/main" id="{8D9B1C23-991E-D442-AE1F-75F4A8FA7E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391999" y="4751766"/>
            <a:ext cx="1736737" cy="304800"/>
          </a:xfrm>
          <a:prstGeom prst="rect">
            <a:avLst/>
          </a:prstGeom>
        </p:spPr>
      </p:pic>
      <p:pic>
        <p:nvPicPr>
          <p:cNvPr id="28" name="Kuva 27">
            <a:extLst>
              <a:ext uri="{FF2B5EF4-FFF2-40B4-BE49-F238E27FC236}">
                <a16:creationId xmlns:a16="http://schemas.microsoft.com/office/drawing/2014/main" id="{10FA82B6-1C51-FF49-B0D4-114304A37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20261" y="4839688"/>
            <a:ext cx="1736737" cy="225408"/>
          </a:xfrm>
          <a:prstGeom prst="rect">
            <a:avLst/>
          </a:prstGeom>
        </p:spPr>
      </p:pic>
      <p:pic>
        <p:nvPicPr>
          <p:cNvPr id="22" name="Kuva 21">
            <a:extLst>
              <a:ext uri="{FF2B5EF4-FFF2-40B4-BE49-F238E27FC236}">
                <a16:creationId xmlns:a16="http://schemas.microsoft.com/office/drawing/2014/main" id="{D3E91B3B-3B65-0E44-9823-41822174C8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604" y="4334571"/>
            <a:ext cx="91459" cy="74830"/>
          </a:xfrm>
          <a:prstGeom prst="rect">
            <a:avLst/>
          </a:prstGeom>
        </p:spPr>
      </p:pic>
      <p:pic>
        <p:nvPicPr>
          <p:cNvPr id="31" name="Kuva 30">
            <a:extLst>
              <a:ext uri="{FF2B5EF4-FFF2-40B4-BE49-F238E27FC236}">
                <a16:creationId xmlns:a16="http://schemas.microsoft.com/office/drawing/2014/main" id="{F59D5489-E453-5B4C-B478-E43399E18F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604" y="4891359"/>
            <a:ext cx="91459" cy="74830"/>
          </a:xfrm>
          <a:prstGeom prst="rect">
            <a:avLst/>
          </a:prstGeom>
        </p:spPr>
      </p:pic>
      <p:pic>
        <p:nvPicPr>
          <p:cNvPr id="32" name="Kuva 31">
            <a:extLst>
              <a:ext uri="{FF2B5EF4-FFF2-40B4-BE49-F238E27FC236}">
                <a16:creationId xmlns:a16="http://schemas.microsoft.com/office/drawing/2014/main" id="{04836DE8-4EA7-C248-B0AF-D838D18139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8469" y="5184728"/>
            <a:ext cx="91459" cy="74830"/>
          </a:xfrm>
          <a:prstGeom prst="rect">
            <a:avLst/>
          </a:prstGeom>
        </p:spPr>
      </p:pic>
      <p:pic>
        <p:nvPicPr>
          <p:cNvPr id="33" name="Kuva 32">
            <a:extLst>
              <a:ext uri="{FF2B5EF4-FFF2-40B4-BE49-F238E27FC236}">
                <a16:creationId xmlns:a16="http://schemas.microsoft.com/office/drawing/2014/main" id="{09B21D6D-5092-1E49-A93B-9FDF6BC70A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603" y="5267559"/>
            <a:ext cx="91459" cy="74830"/>
          </a:xfrm>
          <a:prstGeom prst="rect">
            <a:avLst/>
          </a:prstGeom>
        </p:spPr>
      </p:pic>
      <p:pic>
        <p:nvPicPr>
          <p:cNvPr id="34" name="Kuva 33">
            <a:extLst>
              <a:ext uri="{FF2B5EF4-FFF2-40B4-BE49-F238E27FC236}">
                <a16:creationId xmlns:a16="http://schemas.microsoft.com/office/drawing/2014/main" id="{71BF7FC9-AB09-C54C-BB3C-4147BEE33D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603" y="5448147"/>
            <a:ext cx="91459" cy="74830"/>
          </a:xfrm>
          <a:prstGeom prst="rect">
            <a:avLst/>
          </a:prstGeom>
        </p:spPr>
      </p:pic>
      <p:pic>
        <p:nvPicPr>
          <p:cNvPr id="35" name="Kuva 34">
            <a:extLst>
              <a:ext uri="{FF2B5EF4-FFF2-40B4-BE49-F238E27FC236}">
                <a16:creationId xmlns:a16="http://schemas.microsoft.com/office/drawing/2014/main" id="{C96D1177-D914-6040-963D-C5C4AF725B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603" y="5345324"/>
            <a:ext cx="91459" cy="74830"/>
          </a:xfrm>
          <a:prstGeom prst="rect">
            <a:avLst/>
          </a:prstGeom>
        </p:spPr>
      </p:pic>
      <p:pic>
        <p:nvPicPr>
          <p:cNvPr id="36" name="Kuva 35">
            <a:extLst>
              <a:ext uri="{FF2B5EF4-FFF2-40B4-BE49-F238E27FC236}">
                <a16:creationId xmlns:a16="http://schemas.microsoft.com/office/drawing/2014/main" id="{2F485E0B-40E5-CC40-A013-4BEA6CE152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603" y="5488497"/>
            <a:ext cx="91459" cy="74830"/>
          </a:xfrm>
          <a:prstGeom prst="rect">
            <a:avLst/>
          </a:prstGeom>
        </p:spPr>
      </p:pic>
      <p:pic>
        <p:nvPicPr>
          <p:cNvPr id="24" name="Kuva 23">
            <a:extLst>
              <a:ext uri="{FF2B5EF4-FFF2-40B4-BE49-F238E27FC236}">
                <a16:creationId xmlns:a16="http://schemas.microsoft.com/office/drawing/2014/main" id="{13790352-3EE0-2149-A64B-983FC8FBAE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3402" y="5072449"/>
            <a:ext cx="469900" cy="161968"/>
          </a:xfrm>
          <a:prstGeom prst="rect">
            <a:avLst/>
          </a:prstGeom>
        </p:spPr>
      </p:pic>
      <p:pic>
        <p:nvPicPr>
          <p:cNvPr id="39" name="Kuva 38">
            <a:extLst>
              <a:ext uri="{FF2B5EF4-FFF2-40B4-BE49-F238E27FC236}">
                <a16:creationId xmlns:a16="http://schemas.microsoft.com/office/drawing/2014/main" id="{660C4BD5-1391-D844-89A2-42A49A86BC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31919" y="5058607"/>
            <a:ext cx="469900" cy="161968"/>
          </a:xfrm>
          <a:prstGeom prst="rect">
            <a:avLst/>
          </a:prstGeom>
        </p:spPr>
      </p:pic>
      <p:pic>
        <p:nvPicPr>
          <p:cNvPr id="26" name="Kuva 25">
            <a:extLst>
              <a:ext uri="{FF2B5EF4-FFF2-40B4-BE49-F238E27FC236}">
                <a16:creationId xmlns:a16="http://schemas.microsoft.com/office/drawing/2014/main" id="{98B71C8D-0C74-E84B-8C24-12F8C88C7C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77807" y="5417882"/>
            <a:ext cx="1104899" cy="145445"/>
          </a:xfrm>
          <a:prstGeom prst="rect">
            <a:avLst/>
          </a:prstGeom>
        </p:spPr>
      </p:pic>
      <p:pic>
        <p:nvPicPr>
          <p:cNvPr id="42" name="Kuva 41">
            <a:extLst>
              <a:ext uri="{FF2B5EF4-FFF2-40B4-BE49-F238E27FC236}">
                <a16:creationId xmlns:a16="http://schemas.microsoft.com/office/drawing/2014/main" id="{60665B6E-CD9F-B74F-9EEF-72FD856372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11177" y="5398067"/>
            <a:ext cx="1104899" cy="145445"/>
          </a:xfrm>
          <a:prstGeom prst="rect">
            <a:avLst/>
          </a:prstGeom>
        </p:spPr>
      </p:pic>
      <p:pic>
        <p:nvPicPr>
          <p:cNvPr id="30" name="Kuva 29">
            <a:extLst>
              <a:ext uri="{FF2B5EF4-FFF2-40B4-BE49-F238E27FC236}">
                <a16:creationId xmlns:a16="http://schemas.microsoft.com/office/drawing/2014/main" id="{D8BD0559-E441-8B45-9E0E-F2434D0C66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13437" y="5863353"/>
            <a:ext cx="1816100" cy="215900"/>
          </a:xfrm>
          <a:prstGeom prst="rect">
            <a:avLst/>
          </a:prstGeom>
        </p:spPr>
      </p:pic>
      <p:pic>
        <p:nvPicPr>
          <p:cNvPr id="45" name="Kuva 44">
            <a:extLst>
              <a:ext uri="{FF2B5EF4-FFF2-40B4-BE49-F238E27FC236}">
                <a16:creationId xmlns:a16="http://schemas.microsoft.com/office/drawing/2014/main" id="{338CEA67-E580-4A48-9F67-116CCAD9A1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0877" y="5855161"/>
            <a:ext cx="18161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52749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13 형태 5"/>
          <p:cNvSpPr txBox="1"/>
          <p:nvPr/>
        </p:nvSpPr>
        <p:spPr>
          <a:xfrm>
            <a:off x="0" y="-74452"/>
            <a:ext cx="9741219" cy="1114551"/>
          </a:xfrm>
          <a:prstGeom prst="rect">
            <a:avLst/>
          </a:prstGeom>
        </p:spPr>
        <p:txBody>
          <a:bodyPr>
            <a:noAutofit/>
          </a:bodyPr>
          <a:lstStyle>
            <a:lvl1pPr algn="dist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200000"/>
              </a:lnSpc>
              <a:spcBef>
                <a:spcPts val="600"/>
              </a:spcBef>
            </a:pPr>
            <a:r>
              <a:rPr lang="sv-SE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Testresultat för antimikrobiell koppar</a:t>
            </a:r>
          </a:p>
        </p:txBody>
      </p:sp>
      <p:cxnSp>
        <p:nvCxnSpPr>
          <p:cNvPr id="5" name="슬라이드 13 형태 6"/>
          <p:cNvCxnSpPr/>
          <p:nvPr/>
        </p:nvCxnSpPr>
        <p:spPr>
          <a:xfrm>
            <a:off x="0" y="6488935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슬라이드 13 형태 7 그룹 1"/>
          <p:cNvSpPr txBox="1"/>
          <p:nvPr/>
        </p:nvSpPr>
        <p:spPr>
          <a:xfrm>
            <a:off x="9538827" y="6569636"/>
            <a:ext cx="10310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sv-SE" sz="1050" b="1">
                <a:solidFill>
                  <a:srgbClr val="32A5DD"/>
                </a:solidFill>
                <a:latin typeface="微软雅黑"/>
                <a:ea typeface="微软雅黑"/>
              </a:rPr>
              <a:t>INNOHOIVA</a:t>
            </a:r>
          </a:p>
        </p:txBody>
      </p:sp>
      <p:sp>
        <p:nvSpPr>
          <p:cNvPr id="18" name="슬라이드 13 형태 8"/>
          <p:cNvSpPr txBox="1"/>
          <p:nvPr/>
        </p:nvSpPr>
        <p:spPr>
          <a:xfrm>
            <a:off x="11028220" y="6518881"/>
            <a:ext cx="483292" cy="29470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737373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sp>
        <p:nvSpPr>
          <p:cNvPr id="19" name="슬라이드 13 형태 9"/>
          <p:cNvSpPr/>
          <p:nvPr/>
        </p:nvSpPr>
        <p:spPr>
          <a:xfrm>
            <a:off x="333714" y="296133"/>
            <a:ext cx="1304925" cy="615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grpSp>
        <p:nvGrpSpPr>
          <p:cNvPr id="20" name="슬라이드 13 형태 10"/>
          <p:cNvGrpSpPr/>
          <p:nvPr/>
        </p:nvGrpSpPr>
        <p:grpSpPr>
          <a:xfrm>
            <a:off x="346240" y="1465285"/>
            <a:ext cx="139473" cy="148984"/>
            <a:chOff x="12039600" y="6800849"/>
            <a:chExt cx="104775" cy="111920"/>
          </a:xfrm>
        </p:grpSpPr>
        <p:sp>
          <p:nvSpPr>
            <p:cNvPr id="21" name="슬라이드 13 형태 10 그룹 1"/>
            <p:cNvSpPr/>
            <p:nvPr/>
          </p:nvSpPr>
          <p:spPr bwMode="auto">
            <a:xfrm>
              <a:off x="12091988" y="6800849"/>
              <a:ext cx="52387" cy="111920"/>
            </a:xfrm>
            <a:custGeom>
              <a:avLst/>
              <a:gdLst>
                <a:gd name="T0" fmla="*/ 0 w 251"/>
                <a:gd name="T1" fmla="*/ 505 h 505"/>
                <a:gd name="T2" fmla="*/ 251 w 251"/>
                <a:gd name="T3" fmla="*/ 251 h 505"/>
                <a:gd name="T4" fmla="*/ 0 w 251"/>
                <a:gd name="T5" fmla="*/ 0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1" h="505">
                  <a:moveTo>
                    <a:pt x="0" y="505"/>
                  </a:moveTo>
                  <a:lnTo>
                    <a:pt x="251" y="251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chemeClr val="accent1"/>
              </a:solidFill>
              <a:prstDash val="solid"/>
              <a:rou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endParaRPr>
            </a:p>
          </p:txBody>
        </p:sp>
        <p:sp>
          <p:nvSpPr>
            <p:cNvPr id="22" name="슬라이드 13 형태 10 그룹 2"/>
            <p:cNvSpPr/>
            <p:nvPr/>
          </p:nvSpPr>
          <p:spPr bwMode="auto">
            <a:xfrm>
              <a:off x="12039600" y="6800849"/>
              <a:ext cx="52387" cy="111920"/>
            </a:xfrm>
            <a:custGeom>
              <a:avLst/>
              <a:gdLst>
                <a:gd name="T0" fmla="*/ 0 w 251"/>
                <a:gd name="T1" fmla="*/ 505 h 505"/>
                <a:gd name="T2" fmla="*/ 251 w 251"/>
                <a:gd name="T3" fmla="*/ 251 h 505"/>
                <a:gd name="T4" fmla="*/ 0 w 251"/>
                <a:gd name="T5" fmla="*/ 0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1" h="505">
                  <a:moveTo>
                    <a:pt x="0" y="505"/>
                  </a:moveTo>
                  <a:lnTo>
                    <a:pt x="251" y="251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chemeClr val="accent1"/>
              </a:solidFill>
              <a:prstDash val="solid"/>
              <a:rou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endParaRPr>
            </a:p>
          </p:txBody>
        </p:sp>
      </p:grpSp>
      <p:pic>
        <p:nvPicPr>
          <p:cNvPr id="58" name="Picture 2" descr="Zone of inhibition of copper oxide nanoparticles.Notes: Zone of inhibition of copper oxide nanoparticles synthesized at different temperatures (a–d) and positive control, a known antibiotic tetracycline (e) against two Gram-negative bacteria (A) Escherichia coli and (B) Pseudomonas aeruginosa, and two Gram-positive bacteria (C) Bacillus subtilis and (D) Staphylococcus aureus.">
            <a:extLst>
              <a:ext uri="{FF2B5EF4-FFF2-40B4-BE49-F238E27FC236}">
                <a16:creationId xmlns:a16="http://schemas.microsoft.com/office/drawing/2014/main" id="{B8040046-D093-4BCA-8856-CEF733B90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31" y="964795"/>
            <a:ext cx="4876800" cy="41529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07CCEE69-BB19-4D77-9362-09D22EE6505D}"/>
              </a:ext>
            </a:extLst>
          </p:cNvPr>
          <p:cNvSpPr/>
          <p:nvPr/>
        </p:nvSpPr>
        <p:spPr>
          <a:xfrm>
            <a:off x="5680023" y="1465285"/>
            <a:ext cx="3858804" cy="3936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Mikrober:</a:t>
            </a:r>
            <a:br>
              <a:rPr lang="sv-SE" sz="1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200" b="1">
                <a:latin typeface="Arial" panose="020B0604020202020204" pitchFamily="34" charset="0"/>
                <a:cs typeface="Arial" panose="020B0604020202020204" pitchFamily="34" charset="0"/>
              </a:rPr>
              <a:t>A) Bacillusbakterie från tjocktarmen</a:t>
            </a:r>
            <a:br>
              <a:rPr lang="sv-SE" sz="1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200" b="1">
                <a:latin typeface="Arial" panose="020B0604020202020204" pitchFamily="34" charset="0"/>
                <a:cs typeface="Arial" panose="020B0604020202020204" pitchFamily="34" charset="0"/>
              </a:rPr>
              <a:t>B) Bacillus pyocyaneus (orsakar lunginflammation och meningit)</a:t>
            </a:r>
            <a:br>
              <a:rPr lang="sv-SE" sz="1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200" b="1">
                <a:latin typeface="Arial" panose="020B0604020202020204" pitchFamily="34" charset="0"/>
                <a:cs typeface="Arial" panose="020B0604020202020204" pitchFamily="34" charset="0"/>
              </a:rPr>
              <a:t>C) Höbacillus, Bacillus subtilis (orsakar ögoninflammation)</a:t>
            </a:r>
            <a:br>
              <a:rPr lang="sv-SE" sz="1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200" b="1">
                <a:latin typeface="Arial" panose="020B0604020202020204" pitchFamily="34" charset="0"/>
                <a:cs typeface="Arial" panose="020B0604020202020204" pitchFamily="34" charset="0"/>
              </a:rPr>
              <a:t>D) Staphylococcus aureus (orsakar matförgiftning)</a:t>
            </a:r>
            <a:br>
              <a:rPr lang="sv-SE" sz="1200" b="1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v-SE" sz="1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Experimentella förhållanden</a:t>
            </a:r>
            <a:br>
              <a:rPr lang="sv-SE" sz="1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200" b="1">
                <a:latin typeface="Arial" panose="020B0604020202020204" pitchFamily="34" charset="0"/>
                <a:cs typeface="Arial" panose="020B0604020202020204" pitchFamily="34" charset="0"/>
              </a:rPr>
              <a:t>Mikroberna odlas under samma förhållanden</a:t>
            </a:r>
            <a:br>
              <a:rPr lang="sv-SE" sz="1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200" b="1">
                <a:latin typeface="Arial" panose="020B0604020202020204" pitchFamily="34" charset="0"/>
                <a:cs typeface="Arial" panose="020B0604020202020204" pitchFamily="34" charset="0"/>
              </a:rPr>
              <a:t> * “a–e” Koppar behandlas på olika sätt</a:t>
            </a:r>
          </a:p>
          <a:p>
            <a:pPr>
              <a:lnSpc>
                <a:spcPct val="150000"/>
              </a:lnSpc>
            </a:pPr>
            <a:endParaRPr lang="ko-KR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F35EFDA0-2308-4F66-B1EC-FDBFE52048CC}"/>
              </a:ext>
            </a:extLst>
          </p:cNvPr>
          <p:cNvSpPr/>
          <p:nvPr/>
        </p:nvSpPr>
        <p:spPr>
          <a:xfrm>
            <a:off x="663620" y="5232321"/>
            <a:ext cx="469902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sv-SE" sz="900" b="1">
                <a:solidFill>
                  <a:srgbClr val="131313"/>
                </a:solidFill>
              </a:rPr>
              <a:t>▲ </a:t>
            </a:r>
            <a:r>
              <a:rPr lang="sv-SE" sz="900" b="1"/>
              <a:t>Storleksberoende  antimikrobiella egenskaperna hos nanopartiklar i CuO mot grampositiva och -negativa mikrobiella stammar.</a:t>
            </a:r>
            <a:br>
              <a:rPr lang="sv-SE" sz="900" b="1"/>
            </a:br>
            <a:r>
              <a:rPr lang="sv-SE" sz="900" b="1"/>
              <a:t>(Azam A, Ahmed AS, Oves M, Khan MS, Memic A)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2B817F7-B547-4ACF-A666-B9ED7410021C}"/>
              </a:ext>
            </a:extLst>
          </p:cNvPr>
          <p:cNvSpPr txBox="1"/>
          <p:nvPr/>
        </p:nvSpPr>
        <p:spPr>
          <a:xfrm>
            <a:off x="381108" y="6056925"/>
            <a:ext cx="12772810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v-SE" sz="1400" b="1"/>
              <a:t>Resultaten från experimentet visar att odlade mikrober inte multipliceras i områden som har strukits med kopparpulver.</a:t>
            </a:r>
          </a:p>
        </p:txBody>
      </p:sp>
    </p:spTree>
    <p:extLst>
      <p:ext uri="{BB962C8B-B14F-4D97-AF65-F5344CB8AC3E}">
        <p14:creationId xmlns:p14="http://schemas.microsoft.com/office/powerpoint/2010/main" val="1053874081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5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淘宝网chenying0907出品 26"/>
          <p:cNvGrpSpPr/>
          <p:nvPr/>
        </p:nvGrpSpPr>
        <p:grpSpPr>
          <a:xfrm>
            <a:off x="4124375" y="4547086"/>
            <a:ext cx="341478" cy="341477"/>
            <a:chOff x="7270750" y="3786188"/>
            <a:chExt cx="825501" cy="825500"/>
          </a:xfrm>
        </p:grpSpPr>
        <p:sp>
          <p:nvSpPr>
            <p:cNvPr id="28" name="슬라이드 14 형태 1 그룹 2"/>
            <p:cNvSpPr>
              <a:spLocks noChangeArrowheads="1"/>
            </p:cNvSpPr>
            <p:nvPr/>
          </p:nvSpPr>
          <p:spPr bwMode="auto">
            <a:xfrm>
              <a:off x="7777163" y="3786188"/>
              <a:ext cx="319088" cy="319088"/>
            </a:xfrm>
            <a:prstGeom prst="ellipse">
              <a:avLst/>
            </a:prstGeom>
            <a:noFill/>
            <a:ln w="26988" cap="rnd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endParaRPr>
            </a:p>
          </p:txBody>
        </p:sp>
        <p:sp>
          <p:nvSpPr>
            <p:cNvPr id="29" name="슬라이드 14 형태 1 그룹 3"/>
            <p:cNvSpPr>
              <a:spLocks noChangeArrowheads="1"/>
            </p:cNvSpPr>
            <p:nvPr/>
          </p:nvSpPr>
          <p:spPr bwMode="auto">
            <a:xfrm>
              <a:off x="7270750" y="4198938"/>
              <a:ext cx="266700" cy="265113"/>
            </a:xfrm>
            <a:prstGeom prst="ellipse">
              <a:avLst/>
            </a:prstGeom>
            <a:noFill/>
            <a:ln w="26988" cap="rnd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endParaRPr>
            </a:p>
          </p:txBody>
        </p:sp>
        <p:sp>
          <p:nvSpPr>
            <p:cNvPr id="30" name="슬라이드 14 형태 1 그룹 4"/>
            <p:cNvSpPr>
              <a:spLocks noChangeArrowheads="1"/>
            </p:cNvSpPr>
            <p:nvPr/>
          </p:nvSpPr>
          <p:spPr bwMode="auto">
            <a:xfrm>
              <a:off x="7789863" y="4398963"/>
              <a:ext cx="214313" cy="212725"/>
            </a:xfrm>
            <a:prstGeom prst="ellipse">
              <a:avLst/>
            </a:prstGeom>
            <a:noFill/>
            <a:ln w="26988" cap="rnd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endParaRPr>
            </a:p>
          </p:txBody>
        </p:sp>
        <p:sp>
          <p:nvSpPr>
            <p:cNvPr id="31" name="슬라이드 14 형태 1 그룹 5"/>
            <p:cNvSpPr>
              <a:spLocks noChangeShapeType="1"/>
            </p:cNvSpPr>
            <p:nvPr/>
          </p:nvSpPr>
          <p:spPr bwMode="auto">
            <a:xfrm flipH="1" flipV="1">
              <a:off x="7524750" y="4384675"/>
              <a:ext cx="265113" cy="106363"/>
            </a:xfrm>
            <a:prstGeom prst="line">
              <a:avLst/>
            </a:prstGeom>
            <a:noFill/>
            <a:ln w="26988" cap="rnd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endParaRPr>
            </a:p>
          </p:txBody>
        </p:sp>
        <p:sp>
          <p:nvSpPr>
            <p:cNvPr id="32" name="슬라이드 14 형태 1 그룹 6"/>
            <p:cNvSpPr>
              <a:spLocks noChangeShapeType="1"/>
            </p:cNvSpPr>
            <p:nvPr/>
          </p:nvSpPr>
          <p:spPr bwMode="auto">
            <a:xfrm flipV="1">
              <a:off x="7510463" y="4052888"/>
              <a:ext cx="293688" cy="185738"/>
            </a:xfrm>
            <a:prstGeom prst="line">
              <a:avLst/>
            </a:prstGeom>
            <a:noFill/>
            <a:ln w="26988" cap="rnd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endParaRPr>
            </a:p>
          </p:txBody>
        </p:sp>
      </p:grpSp>
      <p:sp>
        <p:nvSpPr>
          <p:cNvPr id="4" name="슬라이드 14 형태 6"/>
          <p:cNvSpPr txBox="1"/>
          <p:nvPr/>
        </p:nvSpPr>
        <p:spPr>
          <a:xfrm>
            <a:off x="39830" y="-73070"/>
            <a:ext cx="8720051" cy="853489"/>
          </a:xfrm>
          <a:prstGeom prst="rect">
            <a:avLst/>
          </a:prstGeom>
        </p:spPr>
        <p:txBody>
          <a:bodyPr>
            <a:noAutofit/>
          </a:bodyPr>
          <a:lstStyle>
            <a:lvl1pPr algn="dist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200000"/>
              </a:lnSpc>
              <a:spcBef>
                <a:spcPts val="600"/>
              </a:spcBef>
            </a:pPr>
            <a:r>
              <a:rPr lang="sv-SE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Provresultat av antimikrobiell film</a:t>
            </a:r>
          </a:p>
        </p:txBody>
      </p:sp>
      <p:cxnSp>
        <p:nvCxnSpPr>
          <p:cNvPr id="5" name="슬라이드 14 형태 7"/>
          <p:cNvCxnSpPr/>
          <p:nvPr/>
        </p:nvCxnSpPr>
        <p:spPr>
          <a:xfrm>
            <a:off x="0" y="6488935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슬라이드 14 형태 8 그룹 1"/>
          <p:cNvSpPr txBox="1"/>
          <p:nvPr/>
        </p:nvSpPr>
        <p:spPr>
          <a:xfrm>
            <a:off x="9538827" y="6569636"/>
            <a:ext cx="10310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50" b="1" i="0" u="none" strike="noStrike" cap="none" normalizeH="0" baseline="0" noProof="0">
                <a:ln>
                  <a:noFill/>
                </a:ln>
                <a:solidFill>
                  <a:srgbClr val="32A5DD"/>
                </a:solidFill>
                <a:uLnTx/>
                <a:uFillTx/>
                <a:latin typeface="微软雅黑"/>
                <a:ea typeface="微软雅黑"/>
                <a:cs typeface="+mn-cs"/>
              </a:rPr>
              <a:t>INNOHOIVA</a:t>
            </a:r>
          </a:p>
        </p:txBody>
      </p:sp>
      <p:sp>
        <p:nvSpPr>
          <p:cNvPr id="18" name="슬라이드 14 형태 9"/>
          <p:cNvSpPr txBox="1"/>
          <p:nvPr/>
        </p:nvSpPr>
        <p:spPr>
          <a:xfrm>
            <a:off x="11028220" y="6518881"/>
            <a:ext cx="483292" cy="29470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737373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sp>
        <p:nvSpPr>
          <p:cNvPr id="19" name="슬라이드 14 형태 10"/>
          <p:cNvSpPr/>
          <p:nvPr/>
        </p:nvSpPr>
        <p:spPr>
          <a:xfrm>
            <a:off x="333714" y="296133"/>
            <a:ext cx="1304925" cy="615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FC255FF-84E2-40F8-A8B2-F5981BBA11AC}"/>
              </a:ext>
            </a:extLst>
          </p:cNvPr>
          <p:cNvSpPr txBox="1"/>
          <p:nvPr/>
        </p:nvSpPr>
        <p:spPr>
          <a:xfrm>
            <a:off x="234054" y="857449"/>
            <a:ext cx="3456384" cy="380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v-SE" sz="1400" b="1" u="sng">
                <a:solidFill>
                  <a:schemeClr val="tx1">
                    <a:lumMod val="75000"/>
                    <a:lumOff val="25000"/>
                  </a:schemeClr>
                </a:solidFill>
              </a:rPr>
              <a:t>※ Beskrivning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B5ADA83-EF24-44BC-8D9C-013D4D594E84}"/>
              </a:ext>
            </a:extLst>
          </p:cNvPr>
          <p:cNvSpPr txBox="1"/>
          <p:nvPr/>
        </p:nvSpPr>
        <p:spPr>
          <a:xfrm>
            <a:off x="267294" y="1233186"/>
            <a:ext cx="4969730" cy="89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v-SE" sz="1200" b="1">
                <a:solidFill>
                  <a:schemeClr val="tx1">
                    <a:lumMod val="75000"/>
                    <a:lumOff val="25000"/>
                  </a:schemeClr>
                </a:solidFill>
              </a:rPr>
              <a:t>Antimikrobiell effektivitetsstandard: 2.0</a:t>
            </a:r>
            <a:br>
              <a:rPr lang="sv-SE" sz="1200" b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v-SE" sz="1200" b="1">
                <a:solidFill>
                  <a:schemeClr val="tx1">
                    <a:lumMod val="75000"/>
                    <a:lumOff val="25000"/>
                  </a:schemeClr>
                </a:solidFill>
              </a:rPr>
              <a:t>100-faldig antimikrobiell effekt jämfört med ett icke-antimikrobiellt prov</a:t>
            </a:r>
          </a:p>
        </p:txBody>
      </p: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9DD88E66-7490-46AF-9606-BA5242DBBB95}"/>
              </a:ext>
            </a:extLst>
          </p:cNvPr>
          <p:cNvGrpSpPr/>
          <p:nvPr/>
        </p:nvGrpSpPr>
        <p:grpSpPr>
          <a:xfrm>
            <a:off x="5915751" y="943033"/>
            <a:ext cx="3038354" cy="433919"/>
            <a:chOff x="4304928" y="1772816"/>
            <a:chExt cx="2664296" cy="433919"/>
          </a:xfrm>
        </p:grpSpPr>
        <p:cxnSp>
          <p:nvCxnSpPr>
            <p:cNvPr id="63" name="직선 화살표 연결선 62">
              <a:extLst>
                <a:ext uri="{FF2B5EF4-FFF2-40B4-BE49-F238E27FC236}">
                  <a16:creationId xmlns:a16="http://schemas.microsoft.com/office/drawing/2014/main" id="{2B48CB8F-020B-4575-83FD-FC6F602472E0}"/>
                </a:ext>
              </a:extLst>
            </p:cNvPr>
            <p:cNvCxnSpPr/>
            <p:nvPr/>
          </p:nvCxnSpPr>
          <p:spPr>
            <a:xfrm>
              <a:off x="4304928" y="1883303"/>
              <a:ext cx="2664296" cy="0"/>
            </a:xfrm>
            <a:prstGeom prst="straightConnector1">
              <a:avLst/>
            </a:prstGeom>
            <a:ln w="38100">
              <a:gradFill flip="none" rotWithShape="1">
                <a:gsLst>
                  <a:gs pos="0">
                    <a:schemeClr val="tx2">
                      <a:lumMod val="20000"/>
                      <a:lumOff val="80000"/>
                    </a:schemeClr>
                  </a:gs>
                  <a:gs pos="43000">
                    <a:schemeClr val="tx2">
                      <a:lumMod val="60000"/>
                      <a:lumOff val="40000"/>
                    </a:schemeClr>
                  </a:gs>
                  <a:gs pos="76000">
                    <a:srgbClr val="FF0000"/>
                  </a:gs>
                  <a:gs pos="100000">
                    <a:srgbClr val="9E0000"/>
                  </a:gs>
                </a:gsLst>
                <a:lin ang="0" scaled="1"/>
                <a:tileRect/>
              </a:gra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직선 연결선 63">
              <a:extLst>
                <a:ext uri="{FF2B5EF4-FFF2-40B4-BE49-F238E27FC236}">
                  <a16:creationId xmlns:a16="http://schemas.microsoft.com/office/drawing/2014/main" id="{3B90BEE5-E107-45E2-A1FF-DB1BA5AF7934}"/>
                </a:ext>
              </a:extLst>
            </p:cNvPr>
            <p:cNvCxnSpPr/>
            <p:nvPr/>
          </p:nvCxnSpPr>
          <p:spPr>
            <a:xfrm>
              <a:off x="5631003" y="1772816"/>
              <a:ext cx="0" cy="21640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5F284E5-11F6-4B36-B722-B77BA8C84A54}"/>
                </a:ext>
              </a:extLst>
            </p:cNvPr>
            <p:cNvSpPr txBox="1"/>
            <p:nvPr/>
          </p:nvSpPr>
          <p:spPr>
            <a:xfrm>
              <a:off x="5421893" y="1940820"/>
              <a:ext cx="467211" cy="265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100" b="1"/>
                <a:t>2.0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9389A8FC-7F60-4606-AE10-E8E1EBCF48CF}"/>
              </a:ext>
            </a:extLst>
          </p:cNvPr>
          <p:cNvSpPr txBox="1"/>
          <p:nvPr/>
        </p:nvSpPr>
        <p:spPr>
          <a:xfrm>
            <a:off x="9450024" y="857891"/>
            <a:ext cx="2543817" cy="1222642"/>
          </a:xfrm>
          <a:prstGeom prst="rect">
            <a:avLst/>
          </a:prstGeom>
          <a:noFill/>
          <a:ln w="25400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v-SE" sz="1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&lt;Experimentella förhållanden&gt;</a:t>
            </a:r>
            <a:br>
              <a:rPr lang="sv-SE" sz="1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sv-SE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Odling 24 h, fukt 90 %:, temperatur 35 ℃</a:t>
            </a:r>
            <a:br>
              <a:rPr lang="sv-SE" sz="1000" b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sv-SE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Mikrob 1: Staphylococcus aureus</a:t>
            </a:r>
          </a:p>
          <a:p>
            <a:pPr>
              <a:lnSpc>
                <a:spcPct val="150000"/>
              </a:lnSpc>
            </a:pPr>
            <a:r>
              <a:rPr lang="sv-SE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Virus 2: Bacillusbakterie från tjocktarmen</a:t>
            </a:r>
          </a:p>
        </p:txBody>
      </p:sp>
      <p:pic>
        <p:nvPicPr>
          <p:cNvPr id="67" name="그림 66">
            <a:extLst>
              <a:ext uri="{FF2B5EF4-FFF2-40B4-BE49-F238E27FC236}">
                <a16:creationId xmlns:a16="http://schemas.microsoft.com/office/drawing/2014/main" id="{4C668F5A-8D64-4CB8-AE40-F882E67B31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8487"/>
          <a:stretch/>
        </p:blipFill>
        <p:spPr>
          <a:xfrm rot="5400000">
            <a:off x="3308701" y="758769"/>
            <a:ext cx="3837806" cy="6576107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0E4BEB90-138B-4EAD-B5B8-BFAD5183CF96}"/>
              </a:ext>
            </a:extLst>
          </p:cNvPr>
          <p:cNvSpPr txBox="1"/>
          <p:nvPr/>
        </p:nvSpPr>
        <p:spPr>
          <a:xfrm>
            <a:off x="5642948" y="1219460"/>
            <a:ext cx="113218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b="1">
                <a:solidFill>
                  <a:schemeClr val="tx1">
                    <a:lumMod val="75000"/>
                    <a:lumOff val="25000"/>
                  </a:schemeClr>
                </a:solidFill>
              </a:rPr>
              <a:t>Svag antibakteriell effekt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ED91B89-C461-4D44-9DAD-ED7930B14B7B}"/>
              </a:ext>
            </a:extLst>
          </p:cNvPr>
          <p:cNvSpPr txBox="1"/>
          <p:nvPr/>
        </p:nvSpPr>
        <p:spPr>
          <a:xfrm>
            <a:off x="6964708" y="1314134"/>
            <a:ext cx="9404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Penetrationsvillkor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A3E91FD-ED1F-47B0-9F98-9C8F74733E91}"/>
              </a:ext>
            </a:extLst>
          </p:cNvPr>
          <p:cNvSpPr txBox="1"/>
          <p:nvPr/>
        </p:nvSpPr>
        <p:spPr>
          <a:xfrm>
            <a:off x="8401068" y="1192946"/>
            <a:ext cx="120538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b="1">
                <a:solidFill>
                  <a:schemeClr val="tx1">
                    <a:lumMod val="75000"/>
                    <a:lumOff val="25000"/>
                  </a:schemeClr>
                </a:solidFill>
              </a:rPr>
              <a:t>Stark antibakteriell effekt</a:t>
            </a:r>
          </a:p>
        </p:txBody>
      </p:sp>
      <p:sp>
        <p:nvSpPr>
          <p:cNvPr id="71" name="직사각형 70">
            <a:extLst>
              <a:ext uri="{FF2B5EF4-FFF2-40B4-BE49-F238E27FC236}">
                <a16:creationId xmlns:a16="http://schemas.microsoft.com/office/drawing/2014/main" id="{72C5AC6C-5664-4BDF-B57D-A783129C9A03}"/>
              </a:ext>
            </a:extLst>
          </p:cNvPr>
          <p:cNvSpPr/>
          <p:nvPr/>
        </p:nvSpPr>
        <p:spPr>
          <a:xfrm>
            <a:off x="2861953" y="6088410"/>
            <a:ext cx="13727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b="1"/>
              <a:t>Antimikrobiell</a:t>
            </a:r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D1AB5440-E63C-4CCA-BC9F-144EB20A05D3}"/>
              </a:ext>
            </a:extLst>
          </p:cNvPr>
          <p:cNvSpPr/>
          <p:nvPr/>
        </p:nvSpPr>
        <p:spPr>
          <a:xfrm>
            <a:off x="5947039" y="6088323"/>
            <a:ext cx="16561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b="1"/>
              <a:t>Icke-antimikrobiell</a:t>
            </a:r>
          </a:p>
        </p:txBody>
      </p:sp>
    </p:spTree>
    <p:extLst>
      <p:ext uri="{BB962C8B-B14F-4D97-AF65-F5344CB8AC3E}">
        <p14:creationId xmlns:p14="http://schemas.microsoft.com/office/powerpoint/2010/main" val="4227622633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17 형태 2"/>
          <p:cNvSpPr txBox="1"/>
          <p:nvPr/>
        </p:nvSpPr>
        <p:spPr>
          <a:xfrm>
            <a:off x="2991883" y="-82667"/>
            <a:ext cx="8882237" cy="757600"/>
          </a:xfrm>
          <a:prstGeom prst="rect">
            <a:avLst/>
          </a:prstGeom>
        </p:spPr>
        <p:txBody>
          <a:bodyPr>
            <a:noAutofit/>
          </a:bodyPr>
          <a:lstStyle>
            <a:lvl1pPr algn="dist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200000"/>
              </a:lnSpc>
              <a:spcBef>
                <a:spcPts val="600"/>
              </a:spcBef>
            </a:pPr>
            <a:r>
              <a:rPr lang="sv-SE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Rapporter om tester och certifiering  </a:t>
            </a:r>
          </a:p>
        </p:txBody>
      </p:sp>
      <p:cxnSp>
        <p:nvCxnSpPr>
          <p:cNvPr id="9" name="슬라이드 17 형태 3"/>
          <p:cNvCxnSpPr/>
          <p:nvPr/>
        </p:nvCxnSpPr>
        <p:spPr>
          <a:xfrm>
            <a:off x="0" y="6488935"/>
            <a:ext cx="12192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슬라이드 17 형태 4 그룹 1"/>
          <p:cNvSpPr txBox="1"/>
          <p:nvPr/>
        </p:nvSpPr>
        <p:spPr>
          <a:xfrm>
            <a:off x="9538827" y="6569636"/>
            <a:ext cx="10310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50" b="1">
                <a:solidFill>
                  <a:srgbClr val="32A5DD"/>
                </a:solidFill>
                <a:latin typeface="微软雅黑"/>
                <a:ea typeface="微软雅黑"/>
              </a:rPr>
              <a:t>INNOHOIVA</a:t>
            </a:r>
          </a:p>
        </p:txBody>
      </p:sp>
      <p:sp>
        <p:nvSpPr>
          <p:cNvPr id="22" name="슬라이드 17 형태 5"/>
          <p:cNvSpPr txBox="1"/>
          <p:nvPr/>
        </p:nvSpPr>
        <p:spPr>
          <a:xfrm>
            <a:off x="11028220" y="6518881"/>
            <a:ext cx="483292" cy="29470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737373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sp>
        <p:nvSpPr>
          <p:cNvPr id="23" name="슬라이드 17 형태 6"/>
          <p:cNvSpPr/>
          <p:nvPr/>
        </p:nvSpPr>
        <p:spPr>
          <a:xfrm>
            <a:off x="333714" y="296133"/>
            <a:ext cx="1304925" cy="6152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pic>
        <p:nvPicPr>
          <p:cNvPr id="80" name="그림 79">
            <a:extLst>
              <a:ext uri="{FF2B5EF4-FFF2-40B4-BE49-F238E27FC236}">
                <a16:creationId xmlns:a16="http://schemas.microsoft.com/office/drawing/2014/main" id="{8FB3F563-6AC4-4125-B923-82A89061288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975" y="1088376"/>
            <a:ext cx="3481294" cy="452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그림 80">
            <a:extLst>
              <a:ext uri="{FF2B5EF4-FFF2-40B4-BE49-F238E27FC236}">
                <a16:creationId xmlns:a16="http://schemas.microsoft.com/office/drawing/2014/main" id="{B057904F-8013-4063-A09E-CA72F3ACD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368" y="1246447"/>
            <a:ext cx="3128173" cy="4365105"/>
          </a:xfrm>
          <a:prstGeom prst="rect">
            <a:avLst/>
          </a:prstGeom>
        </p:spPr>
      </p:pic>
      <p:pic>
        <p:nvPicPr>
          <p:cNvPr id="82" name="그림 81">
            <a:extLst>
              <a:ext uri="{FF2B5EF4-FFF2-40B4-BE49-F238E27FC236}">
                <a16:creationId xmlns:a16="http://schemas.microsoft.com/office/drawing/2014/main" id="{DAD05162-E727-4BC2-9AD7-2A7FE1D215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2740" y="1259302"/>
            <a:ext cx="3291309" cy="4498912"/>
          </a:xfrm>
          <a:prstGeom prst="rect">
            <a:avLst/>
          </a:prstGeom>
        </p:spPr>
      </p:pic>
      <p:sp>
        <p:nvSpPr>
          <p:cNvPr id="83" name="직사각형 82">
            <a:extLst>
              <a:ext uri="{FF2B5EF4-FFF2-40B4-BE49-F238E27FC236}">
                <a16:creationId xmlns:a16="http://schemas.microsoft.com/office/drawing/2014/main" id="{13D171A3-B522-4948-B498-3B1CE63BE564}"/>
              </a:ext>
            </a:extLst>
          </p:cNvPr>
          <p:cNvSpPr/>
          <p:nvPr/>
        </p:nvSpPr>
        <p:spPr>
          <a:xfrm>
            <a:off x="5560542" y="5848097"/>
            <a:ext cx="14636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Antibakteriellt test </a:t>
            </a: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90F26099-FAB9-44C3-B184-06F11B6C0842}"/>
              </a:ext>
            </a:extLst>
          </p:cNvPr>
          <p:cNvSpPr/>
          <p:nvPr/>
        </p:nvSpPr>
        <p:spPr>
          <a:xfrm>
            <a:off x="2257905" y="5832708"/>
            <a:ext cx="12911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Antiviraltest </a:t>
            </a: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A2BA25B8-E79D-482A-BD2B-75C6140B6ED3}"/>
              </a:ext>
            </a:extLst>
          </p:cNvPr>
          <p:cNvSpPr/>
          <p:nvPr/>
        </p:nvSpPr>
        <p:spPr>
          <a:xfrm>
            <a:off x="9208178" y="5877353"/>
            <a:ext cx="12911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Säkerhetstest </a:t>
            </a:r>
          </a:p>
        </p:txBody>
      </p:sp>
    </p:spTree>
    <p:extLst>
      <p:ext uri="{BB962C8B-B14F-4D97-AF65-F5344CB8AC3E}">
        <p14:creationId xmlns:p14="http://schemas.microsoft.com/office/powerpoint/2010/main" val="1401809678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  <p:bldP spid="23" grpId="0" animBg="1"/>
    </p:bldLst>
  </p:timing>
</p:sld>
</file>

<file path=ppt/theme/theme1.xml><?xml version="1.0" encoding="utf-8"?>
<a:theme xmlns:a="http://schemas.openxmlformats.org/drawingml/2006/main" name="Kehys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698</Words>
  <Application>Microsoft Office PowerPoint</Application>
  <PresentationFormat>Laajakuva</PresentationFormat>
  <Paragraphs>94</Paragraphs>
  <Slides>12</Slides>
  <Notes>9</Notes>
  <HiddenSlides>0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21" baseType="lpstr">
      <vt:lpstr>微软雅黑</vt:lpstr>
      <vt:lpstr>Arial</vt:lpstr>
      <vt:lpstr>Calibri</vt:lpstr>
      <vt:lpstr>Calibri Light</vt:lpstr>
      <vt:lpstr>Corbel</vt:lpstr>
      <vt:lpstr>HY중고딕</vt:lpstr>
      <vt:lpstr>Wingdings</vt:lpstr>
      <vt:lpstr>Wingdings 2</vt:lpstr>
      <vt:lpstr>Kehys</vt:lpstr>
      <vt:lpstr>PowerPoint-esitys</vt:lpstr>
      <vt:lpstr>INNOHOIVA I KORTHET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Henri Tapani</dc:creator>
  <cp:lastModifiedBy>Yrjö Mäenpää</cp:lastModifiedBy>
  <cp:revision>5</cp:revision>
  <dcterms:created xsi:type="dcterms:W3CDTF">2020-06-24T15:54:47Z</dcterms:created>
  <dcterms:modified xsi:type="dcterms:W3CDTF">2020-06-29T08:25:47Z</dcterms:modified>
</cp:coreProperties>
</file>